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embeddedFontLst>
    <p:embeddedFont>
      <p:font typeface="Arimo"/>
      <p:regular r:id="rId29"/>
      <p:bold r:id="rId30"/>
      <p:italic r:id="rId31"/>
      <p:boldItalic r:id="rId32"/>
    </p:embeddedFont>
    <p:embeddedFont>
      <p:font typeface="Gill Sans"/>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5" roundtripDataSignature="AMtx7mhSUp0eafNW1Nzqg8LgfxJEX287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m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mo-italic.fntdata"/><Relationship Id="rId30" Type="http://schemas.openxmlformats.org/officeDocument/2006/relationships/font" Target="fonts/Arimo-bold.fntdata"/><Relationship Id="rId11" Type="http://schemas.openxmlformats.org/officeDocument/2006/relationships/slide" Target="slides/slide5.xml"/><Relationship Id="rId33" Type="http://schemas.openxmlformats.org/officeDocument/2006/relationships/font" Target="fonts/GillSans-regular.fntdata"/><Relationship Id="rId10" Type="http://schemas.openxmlformats.org/officeDocument/2006/relationships/slide" Target="slides/slide4.xml"/><Relationship Id="rId32" Type="http://schemas.openxmlformats.org/officeDocument/2006/relationships/font" Target="fonts/Arimo-boldItalic.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GillSans-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rgbClr val="000000"/>
                </a:solidFill>
                <a:latin typeface="Trebuchet MS"/>
                <a:ea typeface="Trebuchet MS"/>
                <a:cs typeface="Trebuchet MS"/>
                <a:sym typeface="Trebuchet MS"/>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rprg1r7kSs&amp;t=67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mZeTuVTQr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VeFjRdSH3c"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WB8cg0K3DE&amp;list=PLCDsTyftAA2D_buI_Rti5phLZ1DdFsAMc"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3AK33YOZf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0" name="Google Shape;14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228600" rtl="0" algn="l">
              <a:spcBef>
                <a:spcPts val="0"/>
              </a:spcBef>
              <a:spcAft>
                <a:spcPts val="0"/>
              </a:spcAft>
              <a:buSzPts val="1800"/>
              <a:buNone/>
            </a:pPr>
            <a:r>
              <a:rPr lang="en-US"/>
              <a:t>1. Welcome participants and complete introductions of facilitators; review purpose and goals for Co-Teaching PD.  (One Message, One Voice)</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2. Explain to faculty that this year not only will K-2 have Assistant Teachers (all with substitute certifications) but there will also be push-in support from Special Education Teachers, eLL Teachers and Interventionists.  </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3. In order to propel student learning outcomes we must maximize the impact of every educator in the classroom. Effectively implementing the co-teaching model will empower us to increase the efficacy of all educators which will result in increased learning outcomes for all of EPCS’s students.</a:t>
            </a:r>
            <a:endParaRPr/>
          </a:p>
          <a:p>
            <a:pPr indent="0" lvl="0" marL="228600" rtl="0" algn="l">
              <a:spcBef>
                <a:spcPts val="0"/>
              </a:spcBef>
              <a:spcAft>
                <a:spcPts val="0"/>
              </a:spcAft>
              <a:buSzPts val="1800"/>
              <a:buNone/>
            </a:pPr>
            <a:r>
              <a:rPr lang="en-US"/>
              <a:t> </a:t>
            </a:r>
            <a:endParaRPr/>
          </a:p>
          <a:p>
            <a:pPr indent="0" lvl="0" marL="228600" rtl="0" algn="l">
              <a:spcBef>
                <a:spcPts val="0"/>
              </a:spcBef>
              <a:spcAft>
                <a:spcPts val="0"/>
              </a:spcAft>
              <a:buSzPts val="1800"/>
              <a:buNone/>
            </a:pPr>
            <a:r>
              <a:t/>
            </a:r>
            <a:endParaRPr/>
          </a:p>
        </p:txBody>
      </p:sp>
      <p:sp>
        <p:nvSpPr>
          <p:cNvPr id="141" name="Google Shape;141;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53" name="Google Shape;25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4" name="Google Shape;25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800"/>
              <a:buFont typeface="Arial"/>
              <a:buNone/>
            </a:pPr>
            <a:r>
              <a:rPr lang="en-US">
                <a:solidFill>
                  <a:schemeClr val="dk1"/>
                </a:solidFill>
              </a:rPr>
              <a:t>1. One teacher teaches half the content to half the students while the other teaches the other part to the rest.</a:t>
            </a:r>
            <a:endParaRPr>
              <a:solidFill>
                <a:schemeClr val="dk1"/>
              </a:solidFill>
            </a:endParaRPr>
          </a:p>
          <a:p>
            <a:pPr indent="0" lvl="0" marL="228600" rtl="0" algn="l">
              <a:spcBef>
                <a:spcPts val="0"/>
              </a:spcBef>
              <a:spcAft>
                <a:spcPts val="0"/>
              </a:spcAft>
              <a:buClr>
                <a:schemeClr val="dk1"/>
              </a:buClr>
              <a:buSzPts val="1800"/>
              <a:buFont typeface="Arial"/>
              <a:buNone/>
            </a:pPr>
            <a:r>
              <a:t/>
            </a:r>
            <a:endParaRPr>
              <a:solidFill>
                <a:schemeClr val="dk1"/>
              </a:solidFill>
            </a:endParaRPr>
          </a:p>
          <a:p>
            <a:pPr indent="0" lvl="0" marL="228600" rtl="0" algn="l">
              <a:spcBef>
                <a:spcPts val="0"/>
              </a:spcBef>
              <a:spcAft>
                <a:spcPts val="0"/>
              </a:spcAft>
              <a:buClr>
                <a:schemeClr val="dk1"/>
              </a:buClr>
              <a:buSzPts val="1800"/>
              <a:buFont typeface="Arial"/>
              <a:buNone/>
            </a:pPr>
            <a:r>
              <a:rPr lang="en-US">
                <a:solidFill>
                  <a:schemeClr val="dk1"/>
                </a:solidFill>
              </a:rPr>
              <a:t>2. Participants are asked to fill out the handout “Co-Teaching” models as they watch the video clips.  </a:t>
            </a:r>
            <a:endParaRPr>
              <a:solidFill>
                <a:schemeClr val="dk1"/>
              </a:solidFill>
            </a:endParaRPr>
          </a:p>
          <a:p>
            <a:pPr indent="0" lvl="0" marL="228600" rtl="0" algn="l">
              <a:spcBef>
                <a:spcPts val="0"/>
              </a:spcBef>
              <a:spcAft>
                <a:spcPts val="0"/>
              </a:spcAft>
              <a:buClr>
                <a:schemeClr val="dk1"/>
              </a:buClr>
              <a:buSzPts val="1800"/>
              <a:buFont typeface="Arial"/>
              <a:buNone/>
            </a:pPr>
            <a:r>
              <a:t/>
            </a:r>
            <a:endParaRPr>
              <a:solidFill>
                <a:schemeClr val="dk1"/>
              </a:solidFill>
            </a:endParaRPr>
          </a:p>
          <a:p>
            <a:pPr indent="0" lvl="0" marL="228600" rtl="0" algn="l">
              <a:spcBef>
                <a:spcPts val="0"/>
              </a:spcBef>
              <a:spcAft>
                <a:spcPts val="0"/>
              </a:spcAft>
              <a:buClr>
                <a:schemeClr val="dk1"/>
              </a:buClr>
              <a:buSzPts val="1800"/>
              <a:buFont typeface="Arial"/>
              <a:buNone/>
            </a:pPr>
            <a:r>
              <a:rPr lang="en-US">
                <a:solidFill>
                  <a:schemeClr val="dk1"/>
                </a:solidFill>
              </a:rPr>
              <a:t>3. After each co-teaching model segment, stop video, have participants discuss at their table groups what they saw and heard.  After group discussions, share</a:t>
            </a:r>
            <a:endParaRPr>
              <a:solidFill>
                <a:schemeClr val="dk1"/>
              </a:solidFill>
            </a:endParaRPr>
          </a:p>
          <a:p>
            <a:pPr indent="0" lvl="0" marL="228600" rtl="0" algn="l">
              <a:spcBef>
                <a:spcPts val="0"/>
              </a:spcBef>
              <a:spcAft>
                <a:spcPts val="0"/>
              </a:spcAft>
              <a:buClr>
                <a:schemeClr val="dk1"/>
              </a:buClr>
              <a:buSzPts val="1800"/>
              <a:buFont typeface="Arial"/>
              <a:buNone/>
            </a:pPr>
            <a:r>
              <a:rPr lang="en-US">
                <a:solidFill>
                  <a:schemeClr val="dk1"/>
                </a:solidFill>
              </a:rPr>
              <a:t>    out findings from one or two groups.  Then, show related slide for each approach</a:t>
            </a:r>
            <a:endParaRPr>
              <a:solidFill>
                <a:schemeClr val="dk1"/>
              </a:solidFill>
            </a:endParaRPr>
          </a:p>
          <a:p>
            <a:pPr indent="0" lvl="0" marL="228600" rtl="0" algn="l">
              <a:spcBef>
                <a:spcPts val="0"/>
              </a:spcBef>
              <a:spcAft>
                <a:spcPts val="0"/>
              </a:spcAft>
              <a:buClr>
                <a:schemeClr val="dk1"/>
              </a:buClr>
              <a:buSzPts val="1800"/>
              <a:buFont typeface="Arial"/>
              <a:buNone/>
            </a:pPr>
            <a:r>
              <a:t/>
            </a:r>
            <a:endParaRPr>
              <a:solidFill>
                <a:schemeClr val="dk1"/>
              </a:solidFill>
            </a:endParaRPr>
          </a:p>
          <a:p>
            <a:pPr indent="0" lvl="0" marL="228600" rtl="0" algn="l">
              <a:spcBef>
                <a:spcPts val="0"/>
              </a:spcBef>
              <a:spcAft>
                <a:spcPts val="0"/>
              </a:spcAft>
              <a:buClr>
                <a:schemeClr val="dk1"/>
              </a:buClr>
              <a:buSzPts val="1800"/>
              <a:buFont typeface="Arial"/>
              <a:buNone/>
            </a:pPr>
            <a:r>
              <a:rPr lang="en-US">
                <a:solidFill>
                  <a:schemeClr val="dk1"/>
                </a:solidFill>
              </a:rPr>
              <a:t>.  </a:t>
            </a:r>
            <a:endParaRPr>
              <a:solidFill>
                <a:schemeClr val="dk1"/>
              </a:solidFill>
            </a:endParaRPr>
          </a:p>
          <a:p>
            <a:pPr indent="0" lvl="0" marL="228600" rtl="0" algn="l">
              <a:spcBef>
                <a:spcPts val="0"/>
              </a:spcBef>
              <a:spcAft>
                <a:spcPts val="0"/>
              </a:spcAft>
              <a:buClr>
                <a:schemeClr val="dk1"/>
              </a:buClr>
              <a:buSzPts val="1800"/>
              <a:buFont typeface="Arial"/>
              <a:buNone/>
            </a:pPr>
            <a:r>
              <a:rPr lang="en-US">
                <a:solidFill>
                  <a:schemeClr val="dk1"/>
                </a:solidFill>
              </a:rPr>
              <a:t>https://www.youtube.com/watch?v=1UyiaLS8UGQ</a:t>
            </a:r>
            <a:endParaRPr>
              <a:solidFill>
                <a:schemeClr val="dk1"/>
              </a:solidFill>
            </a:endParaRPr>
          </a:p>
          <a:p>
            <a:pPr indent="0" lvl="0" marL="228600" rtl="0" algn="l">
              <a:spcBef>
                <a:spcPts val="0"/>
              </a:spcBef>
              <a:spcAft>
                <a:spcPts val="0"/>
              </a:spcAft>
              <a:buClr>
                <a:schemeClr val="dk1"/>
              </a:buClr>
              <a:buSzPts val="1800"/>
              <a:buFont typeface="Arial"/>
              <a:buNone/>
            </a:pPr>
            <a:r>
              <a:t/>
            </a:r>
            <a:endParaRPr>
              <a:solidFill>
                <a:schemeClr val="dk1"/>
              </a:solidFill>
            </a:endParaRPr>
          </a:p>
          <a:p>
            <a:pPr indent="0" lvl="0" marL="228600" rtl="0" algn="l">
              <a:spcBef>
                <a:spcPts val="0"/>
              </a:spcBef>
              <a:spcAft>
                <a:spcPts val="0"/>
              </a:spcAft>
              <a:buClr>
                <a:schemeClr val="dk1"/>
              </a:buClr>
              <a:buSzPts val="1800"/>
              <a:buFont typeface="Arial"/>
              <a:buNone/>
            </a:pPr>
            <a:r>
              <a:rPr lang="en-US">
                <a:solidFill>
                  <a:schemeClr val="dk1"/>
                </a:solidFill>
              </a:rPr>
              <a:t>https://www.youtube.com/watch?v=hrprg1r7kSs</a:t>
            </a:r>
            <a:endParaRPr>
              <a:solidFill>
                <a:schemeClr val="dk1"/>
              </a:solidFill>
            </a:endParaRPr>
          </a:p>
          <a:p>
            <a:pPr indent="0" lvl="0" marL="228600" rtl="0" algn="l">
              <a:spcBef>
                <a:spcPts val="0"/>
              </a:spcBef>
              <a:spcAft>
                <a:spcPts val="0"/>
              </a:spcAft>
              <a:buClr>
                <a:schemeClr val="dk1"/>
              </a:buClr>
              <a:buSzPts val="1800"/>
              <a:buFont typeface="Arial"/>
              <a:buNone/>
            </a:pPr>
            <a:r>
              <a:t/>
            </a:r>
            <a:endParaRPr>
              <a:solidFill>
                <a:schemeClr val="dk1"/>
              </a:solidFill>
            </a:endParaRPr>
          </a:p>
          <a:p>
            <a:pPr indent="0" lvl="0" marL="228600" rtl="0" algn="l">
              <a:spcBef>
                <a:spcPts val="0"/>
              </a:spcBef>
              <a:spcAft>
                <a:spcPts val="0"/>
              </a:spcAft>
              <a:buSzPts val="1800"/>
              <a:buNone/>
            </a:pPr>
            <a:r>
              <a:rPr lang="en-US" u="sng">
                <a:solidFill>
                  <a:schemeClr val="hlink"/>
                </a:solidFill>
                <a:hlinkClick r:id="rId2"/>
              </a:rPr>
              <a:t>https://www.youtube.com/watch?v=hrprg1r7kSs&amp;t=67s</a:t>
            </a:r>
            <a:endParaRPr>
              <a:solidFill>
                <a:schemeClr val="dk1"/>
              </a:solidFill>
            </a:endParaRPr>
          </a:p>
          <a:p>
            <a:pPr indent="0" lvl="0" marL="228600" rtl="0" algn="l">
              <a:spcBef>
                <a:spcPts val="0"/>
              </a:spcBef>
              <a:spcAft>
                <a:spcPts val="0"/>
              </a:spcAft>
              <a:buSzPts val="1800"/>
              <a:buNone/>
            </a:pPr>
            <a:r>
              <a:t/>
            </a:r>
            <a:endParaRPr>
              <a:solidFill>
                <a:schemeClr val="dk1"/>
              </a:solidFill>
            </a:endParaRPr>
          </a:p>
          <a:p>
            <a:pPr indent="0" lvl="0" marL="228600" rtl="0" algn="l">
              <a:spcBef>
                <a:spcPts val="0"/>
              </a:spcBef>
              <a:spcAft>
                <a:spcPts val="0"/>
              </a:spcAft>
              <a:buSzPts val="1800"/>
              <a:buNone/>
            </a:pPr>
            <a:r>
              <a:rPr lang="en-US">
                <a:solidFill>
                  <a:schemeClr val="dk1"/>
                </a:solidFill>
              </a:rPr>
              <a:t>Guided Question - What are three stations that could be created for a specific lesson?</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6497e4d404_4_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62" name="Google Shape;262;g16497e4d404_4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3" name="Google Shape;263;g16497e4d404_4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1. This model takes place in the classroom.  Groups are not separated into a different room.  </a:t>
            </a:r>
            <a:endParaRPr/>
          </a:p>
          <a:p>
            <a:pPr indent="0" lvl="0" marL="0" rtl="0" algn="l">
              <a:spcBef>
                <a:spcPts val="0"/>
              </a:spcBef>
              <a:spcAft>
                <a:spcPts val="0"/>
              </a:spcAft>
              <a:buNone/>
            </a:pPr>
            <a:r>
              <a:t/>
            </a:r>
            <a:endParaRPr/>
          </a:p>
          <a:p>
            <a:pPr indent="0" lvl="0" marL="0" rtl="0" algn="l">
              <a:spcBef>
                <a:spcPts val="0"/>
              </a:spcBef>
              <a:spcAft>
                <a:spcPts val="0"/>
              </a:spcAft>
              <a:buSzPts val="1800"/>
              <a:buNone/>
            </a:pPr>
            <a:r>
              <a:rPr lang="en-US"/>
              <a:t>2. Differentiated Instruction supports scaffolding instruction to the varying levels of learners in the heterogeneous groupings.</a:t>
            </a:r>
            <a:endParaRPr/>
          </a:p>
          <a:p>
            <a:pPr indent="0" lvl="0" marL="0" rtl="0" algn="l">
              <a:spcBef>
                <a:spcPts val="0"/>
              </a:spcBef>
              <a:spcAft>
                <a:spcPts val="0"/>
              </a:spcAft>
              <a:buSzPts val="1800"/>
              <a:buNone/>
            </a:pPr>
            <a:r>
              <a:t/>
            </a:r>
            <a:endParaRPr/>
          </a:p>
          <a:p>
            <a:pPr indent="-114300" lvl="0" marL="0" rtl="0" algn="l">
              <a:spcBef>
                <a:spcPts val="0"/>
              </a:spcBef>
              <a:spcAft>
                <a:spcPts val="0"/>
              </a:spcAft>
              <a:buSzPts val="1800"/>
              <a:buAutoNum type="arabicPeriod" startAt="3"/>
            </a:pPr>
            <a:r>
              <a:rPr lang="en-US"/>
              <a:t> It is important to be aware of the noise level in the room.</a:t>
            </a:r>
            <a:endParaRPr/>
          </a:p>
          <a:p>
            <a:pPr indent="0" lvl="0" marL="0" rtl="0" algn="l">
              <a:spcBef>
                <a:spcPts val="0"/>
              </a:spcBef>
              <a:spcAft>
                <a:spcPts val="0"/>
              </a:spcAft>
              <a:buSzPts val="1800"/>
              <a:buNone/>
            </a:pPr>
            <a:r>
              <a:rPr lang="en-US"/>
              <a:t> </a:t>
            </a:r>
            <a:endParaRPr/>
          </a:p>
          <a:p>
            <a:pPr indent="0" lvl="0" marL="0" rtl="0" algn="l">
              <a:spcBef>
                <a:spcPts val="0"/>
              </a:spcBef>
              <a:spcAft>
                <a:spcPts val="0"/>
              </a:spcAft>
              <a:buSzPts val="1800"/>
              <a:buNone/>
            </a:pPr>
            <a:r>
              <a:rPr lang="en-US"/>
              <a:t>4. Time is also a key component of this model.  Groups have to finish at the same time.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5. Participants are asked to fill out the handout “Co-Teaching” models as they watch the video clips.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6. After each co-teaching model segment, stop video, have participants discuss at their table groups what they saw and heard.  After group discussions, share </a:t>
            </a:r>
            <a:endParaRPr/>
          </a:p>
          <a:p>
            <a:pPr indent="0" lvl="0" marL="0" rtl="0" algn="l">
              <a:spcBef>
                <a:spcPts val="0"/>
              </a:spcBef>
              <a:spcAft>
                <a:spcPts val="0"/>
              </a:spcAft>
              <a:buSzPts val="1800"/>
              <a:buNone/>
            </a:pPr>
            <a:r>
              <a:rPr lang="en-US"/>
              <a:t>    out findings from one or two groups.  Then, show related slide for each approach.  </a:t>
            </a:r>
            <a:endParaRPr/>
          </a:p>
          <a:p>
            <a:pPr indent="0" lvl="0" marL="0" rtl="0" algn="l">
              <a:spcBef>
                <a:spcPts val="0"/>
              </a:spcBef>
              <a:spcAft>
                <a:spcPts val="0"/>
              </a:spcAft>
              <a:buSzPts val="1800"/>
              <a:buNone/>
            </a:pPr>
            <a:r>
              <a:t/>
            </a:r>
            <a:endParaRPr/>
          </a:p>
          <a:p>
            <a:pPr indent="0" lvl="0" marL="0" rtl="0" algn="l">
              <a:spcBef>
                <a:spcPts val="0"/>
              </a:spcBef>
              <a:spcAft>
                <a:spcPts val="0"/>
              </a:spcAft>
              <a:buNone/>
            </a:pPr>
            <a:r>
              <a:rPr lang="en-US" u="sng">
                <a:solidFill>
                  <a:schemeClr val="hlink"/>
                </a:solidFill>
                <a:hlinkClick r:id="rId2"/>
              </a:rPr>
              <a:t>https://www.youtube.com/watch?v=UmZeTuVTQrE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Guided question - Discuss a lesson that you would utilize Parallel Teaching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71" name="Google Shape;27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2" name="Google Shape;27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800"/>
              <a:buNone/>
            </a:pPr>
            <a:r>
              <a:rPr lang="en-US"/>
              <a:t>https://www.youtube.com/watch?v=fr-S5CGDXBQ</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1. Facilitator will review notations: Sometimes referred to as “Complementary Teaching.”</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2. The learning outcome is the same.  Co-teacher is teaching the smaller group using a more strategic approach to learning. </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3. Grouping should not be static.  They should be flexible, with ELL and SPED students in mixed grouping based on instructional needs.</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rPr lang="en-US"/>
              <a:t>4. Timing of the small group instruction:</a:t>
            </a:r>
            <a:endParaRPr/>
          </a:p>
          <a:p>
            <a:pPr indent="0" lvl="1" marL="0" rtl="0" algn="l">
              <a:spcBef>
                <a:spcPts val="0"/>
              </a:spcBef>
              <a:spcAft>
                <a:spcPts val="0"/>
              </a:spcAft>
              <a:buNone/>
            </a:pPr>
            <a:r>
              <a:rPr lang="en-US"/>
              <a:t>Whole class period, few minutes, end of lesson, beginning of lesson</a:t>
            </a:r>
            <a:endParaRPr/>
          </a:p>
          <a:p>
            <a:pPr indent="0" lvl="1" marL="0" rtl="0" algn="l">
              <a:spcBef>
                <a:spcPts val="0"/>
              </a:spcBef>
              <a:spcAft>
                <a:spcPts val="0"/>
              </a:spcAft>
              <a:buNone/>
            </a:pPr>
            <a:r>
              <a:t/>
            </a:r>
            <a:endParaRPr/>
          </a:p>
          <a:p>
            <a:pPr indent="0" lvl="0" marL="228600" rtl="0" algn="l">
              <a:spcBef>
                <a:spcPts val="0"/>
              </a:spcBef>
              <a:spcAft>
                <a:spcPts val="0"/>
              </a:spcAft>
              <a:buNone/>
            </a:pPr>
            <a:r>
              <a:rPr lang="en-US"/>
              <a:t>Purpose of Instruction:</a:t>
            </a:r>
            <a:endParaRPr/>
          </a:p>
          <a:p>
            <a:pPr indent="0" lvl="1" marL="0" rtl="0" algn="l">
              <a:spcBef>
                <a:spcPts val="0"/>
              </a:spcBef>
              <a:spcAft>
                <a:spcPts val="0"/>
              </a:spcAft>
              <a:buNone/>
            </a:pPr>
            <a:r>
              <a:rPr lang="en-US"/>
              <a:t>Learning Strategies</a:t>
            </a:r>
            <a:endParaRPr/>
          </a:p>
          <a:p>
            <a:pPr indent="0" lvl="1" marL="0" rtl="0" algn="l">
              <a:spcBef>
                <a:spcPts val="0"/>
              </a:spcBef>
              <a:spcAft>
                <a:spcPts val="0"/>
              </a:spcAft>
              <a:buNone/>
            </a:pPr>
            <a:r>
              <a:rPr lang="en-US"/>
              <a:t>Paraphrase</a:t>
            </a:r>
            <a:endParaRPr/>
          </a:p>
          <a:p>
            <a:pPr indent="0" lvl="1" marL="0" rtl="0" algn="l">
              <a:spcBef>
                <a:spcPts val="0"/>
              </a:spcBef>
              <a:spcAft>
                <a:spcPts val="0"/>
              </a:spcAft>
              <a:buNone/>
            </a:pPr>
            <a:r>
              <a:rPr lang="en-US"/>
              <a:t>Pre-teach</a:t>
            </a:r>
            <a:endParaRPr/>
          </a:p>
          <a:p>
            <a:pPr indent="0" lvl="1" marL="0" rtl="0" algn="l">
              <a:spcBef>
                <a:spcPts val="0"/>
              </a:spcBef>
              <a:spcAft>
                <a:spcPts val="0"/>
              </a:spcAft>
              <a:buNone/>
            </a:pPr>
            <a:r>
              <a:rPr lang="en-US"/>
              <a:t>Monitoring learning</a:t>
            </a:r>
            <a:endParaRPr/>
          </a:p>
          <a:p>
            <a:pPr indent="0" lvl="1" marL="0" rtl="0" algn="l">
              <a:spcBef>
                <a:spcPts val="0"/>
              </a:spcBef>
              <a:spcAft>
                <a:spcPts val="0"/>
              </a:spcAft>
              <a:buNone/>
            </a:pPr>
            <a:r>
              <a:rPr lang="en-US"/>
              <a:t>Enrichment</a:t>
            </a:r>
            <a:endParaRPr/>
          </a:p>
          <a:p>
            <a:pPr indent="0" lvl="1" marL="0" rtl="0" algn="l">
              <a:spcBef>
                <a:spcPts val="0"/>
              </a:spcBef>
              <a:spcAft>
                <a:spcPts val="0"/>
              </a:spcAft>
              <a:buNone/>
            </a:pPr>
            <a:r>
              <a:rPr lang="en-US"/>
              <a:t>Remediation</a:t>
            </a:r>
            <a:endParaRPr/>
          </a:p>
          <a:p>
            <a:pPr indent="0" lvl="1" marL="0" rtl="0" algn="l">
              <a:spcBef>
                <a:spcPts val="0"/>
              </a:spcBef>
              <a:spcAft>
                <a:spcPts val="0"/>
              </a:spcAft>
              <a:buNone/>
            </a:pPr>
            <a:r>
              <a:rPr lang="en-US"/>
              <a:t>Supplemental skill instruction</a:t>
            </a:r>
            <a:endParaRPr/>
          </a:p>
          <a:p>
            <a:pPr indent="0" lvl="1"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80" name="Google Shape;28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1" name="Google Shape;28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114300" lvl="0" marL="228600" rtl="0" algn="l">
              <a:spcBef>
                <a:spcPts val="0"/>
              </a:spcBef>
              <a:spcAft>
                <a:spcPts val="0"/>
              </a:spcAft>
              <a:buSzPts val="1800"/>
              <a:buChar char="•"/>
            </a:pPr>
            <a:r>
              <a:rPr lang="en-US"/>
              <a:t>Teachers equally share in the delivery of various components of the lesson.  Everyone’s expertise is utilized.  </a:t>
            </a:r>
            <a:endParaRPr/>
          </a:p>
          <a:p>
            <a:pPr indent="0" lvl="0" marL="228600" rtl="0" algn="l">
              <a:spcBef>
                <a:spcPts val="0"/>
              </a:spcBef>
              <a:spcAft>
                <a:spcPts val="0"/>
              </a:spcAft>
              <a:buSzPts val="1800"/>
              <a:buNone/>
            </a:pPr>
            <a:r>
              <a:t/>
            </a:r>
            <a:endParaRPr/>
          </a:p>
          <a:p>
            <a:pPr indent="-114300" lvl="0" marL="228600" rtl="0" algn="l">
              <a:spcBef>
                <a:spcPts val="0"/>
              </a:spcBef>
              <a:spcAft>
                <a:spcPts val="0"/>
              </a:spcAft>
              <a:buSzPts val="1800"/>
              <a:buChar char="•"/>
            </a:pPr>
            <a:r>
              <a:rPr lang="en-US"/>
              <a:t>Disadvantage – groups are larger which can lead to low instructional intensity	</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Clr>
                <a:schemeClr val="dk1"/>
              </a:buClr>
              <a:buSzPts val="1100"/>
              <a:buFont typeface="Arial"/>
              <a:buNone/>
            </a:pPr>
            <a:r>
              <a:rPr lang="en-US" u="sng">
                <a:solidFill>
                  <a:srgbClr val="1155CC"/>
                </a:solidFill>
                <a:hlinkClick r:id="rId2">
                  <a:extLst>
                    <a:ext uri="{A12FA001-AC4F-418D-AE19-62706E023703}">
                      <ahyp:hlinkClr val="tx"/>
                    </a:ext>
                  </a:extLst>
                </a:hlinkClick>
              </a:rPr>
              <a:t>https://www.youtube.com/watch?v=MVeFjRdSH3c</a:t>
            </a:r>
            <a:endParaRPr/>
          </a:p>
          <a:p>
            <a:pPr indent="0" lvl="0" marL="228600" rtl="0" algn="l">
              <a:spcBef>
                <a:spcPts val="0"/>
              </a:spcBef>
              <a:spcAft>
                <a:spcPts val="0"/>
              </a:spcAft>
              <a:buSzPts val="1800"/>
              <a:buNone/>
            </a:pPr>
            <a:r>
              <a:t/>
            </a:r>
            <a:endParaRPr/>
          </a:p>
          <a:p>
            <a:pPr indent="0" lvl="0" marL="228600" rtl="0" algn="l">
              <a:spcBef>
                <a:spcPts val="0"/>
              </a:spcBef>
              <a:spcAft>
                <a:spcPts val="0"/>
              </a:spcAft>
              <a:buSzPts val="18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89" name="Google Shape;2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0" name="Google Shape;2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1. Facilitators will stress: Sometimes referred to as One Teach, One Assist or Lead and Support; this model is an extension of One Teach, One Observe.</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2. Should not be a Teacher and Teacher-Assistant Syndrome – this is where the co-teacher acts only as an assistant.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3. Although this model has some merit, it is often overused because it makes few demands for change. </a:t>
            </a:r>
            <a:endParaRPr/>
          </a:p>
          <a:p>
            <a:pPr indent="0" lvl="0" marL="0" rtl="0" algn="l">
              <a:spcBef>
                <a:spcPts val="0"/>
              </a:spcBef>
              <a:spcAft>
                <a:spcPts val="0"/>
              </a:spcAft>
              <a:buSzPts val="1800"/>
              <a:buNone/>
            </a:pPr>
            <a:r>
              <a:rPr lang="en-US"/>
              <a:t> </a:t>
            </a:r>
            <a:endParaRPr/>
          </a:p>
          <a:p>
            <a:pPr indent="0" lvl="0" marL="0" rtl="0" algn="l">
              <a:spcBef>
                <a:spcPts val="0"/>
              </a:spcBef>
              <a:spcAft>
                <a:spcPts val="0"/>
              </a:spcAft>
              <a:buSzPts val="1800"/>
              <a:buNone/>
            </a:pPr>
            <a:r>
              <a:rPr lang="en-US"/>
              <a:t>4.Often this is the model that is used in the beginning of the co-teaching relationship because of the few demands it places on the co-teaching team members.</a:t>
            </a:r>
            <a:endParaRPr/>
          </a:p>
          <a:p>
            <a:pPr indent="0" lvl="0" marL="0" rtl="0" algn="l">
              <a:spcBef>
                <a:spcPts val="0"/>
              </a:spcBef>
              <a:spcAft>
                <a:spcPts val="0"/>
              </a:spcAft>
              <a:buSzPts val="1800"/>
              <a:buNone/>
            </a:pPr>
            <a:r>
              <a:rPr lang="en-US"/>
              <a:t>   However, members begin to feel unsatisfied in this relationship.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5. To be used occasionally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8" name="Google Shape;29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1.  Ask participants to which co-teaching model is represented by the diagram.</a:t>
            </a:r>
            <a:endParaRPr/>
          </a:p>
        </p:txBody>
      </p:sp>
      <p:sp>
        <p:nvSpPr>
          <p:cNvPr id="299" name="Google Shape;299;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8" name="Google Shape;14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14300" lvl="0" marL="228600" rtl="0" algn="l">
              <a:spcBef>
                <a:spcPts val="0"/>
              </a:spcBef>
              <a:spcAft>
                <a:spcPts val="0"/>
              </a:spcAft>
              <a:buSzPts val="1800"/>
              <a:buChar char="•"/>
            </a:pPr>
            <a:r>
              <a:rPr lang="en-US"/>
              <a:t>Facilitator will review essential question and desired outcomes with participants. </a:t>
            </a:r>
            <a:endParaRPr/>
          </a:p>
          <a:p>
            <a:pPr indent="-114300" lvl="0" marL="228600" rtl="0" algn="l">
              <a:spcBef>
                <a:spcPts val="0"/>
              </a:spcBef>
              <a:spcAft>
                <a:spcPts val="0"/>
              </a:spcAft>
              <a:buSzPts val="1800"/>
              <a:buChar char="•"/>
            </a:pPr>
            <a:r>
              <a:rPr lang="en-US"/>
              <a:t>Throughout the district we have seen various forms of co-teaching models.  As a district we want to make certain that we send one message and that you receive the proper professional development to support this practice. </a:t>
            </a:r>
            <a:endParaRPr/>
          </a:p>
          <a:p>
            <a:pPr indent="-114300" lvl="0" marL="228600" rtl="0" algn="l">
              <a:spcBef>
                <a:spcPts val="0"/>
              </a:spcBef>
              <a:spcAft>
                <a:spcPts val="0"/>
              </a:spcAft>
              <a:buSzPts val="1800"/>
              <a:buChar char="•"/>
            </a:pPr>
            <a:r>
              <a:rPr lang="en-US"/>
              <a:t>Today you will have the opportunity to see 6 various models of co-teaching. </a:t>
            </a:r>
            <a:endParaRPr/>
          </a:p>
        </p:txBody>
      </p:sp>
      <p:sp>
        <p:nvSpPr>
          <p:cNvPr id="149" name="Google Shape;149;p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348" name="Google Shape;348;p25:notes"/>
          <p:cNvSpPr/>
          <p:nvPr>
            <p:ph idx="2" type="sldImg"/>
          </p:nvPr>
        </p:nvSpPr>
        <p:spPr>
          <a:xfrm>
            <a:off x="1141412" y="687387"/>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9" name="Google Shape;349;p25:notes"/>
          <p:cNvSpPr txBox="1"/>
          <p:nvPr>
            <p:ph idx="1" type="body"/>
          </p:nvPr>
        </p:nvSpPr>
        <p:spPr>
          <a:xfrm>
            <a:off x="685800" y="4343400"/>
            <a:ext cx="5486400" cy="4113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8" name="Google Shape;35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1. Address questions and concerns and thank participants.</a:t>
            </a:r>
            <a:endParaRPr/>
          </a:p>
        </p:txBody>
      </p:sp>
      <p:sp>
        <p:nvSpPr>
          <p:cNvPr id="359" name="Google Shape;359;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800"/>
              <a:buNone/>
            </a:pPr>
            <a:r>
              <a:rPr lang="en-US"/>
              <a:t>Increasing instructional intensity means to:</a:t>
            </a:r>
            <a:endParaRPr/>
          </a:p>
          <a:p>
            <a:pPr indent="0" lvl="0" marL="0" rtl="0" algn="just">
              <a:spcBef>
                <a:spcPts val="0"/>
              </a:spcBef>
              <a:spcAft>
                <a:spcPts val="0"/>
              </a:spcAft>
              <a:buSzPts val="1800"/>
              <a:buNone/>
            </a:pPr>
            <a:r>
              <a:t/>
            </a:r>
            <a:endParaRPr/>
          </a:p>
          <a:p>
            <a:pPr indent="-114300" lvl="0" marL="0" rtl="0" algn="just">
              <a:spcBef>
                <a:spcPts val="0"/>
              </a:spcBef>
              <a:spcAft>
                <a:spcPts val="0"/>
              </a:spcAft>
              <a:buSzPts val="1800"/>
              <a:buAutoNum type="arabicPeriod"/>
            </a:pPr>
            <a:r>
              <a:rPr lang="en-US"/>
              <a:t>Ensure that students are actively engaged. This means that students are motivated to participate in the learning process; they are interacting with other students (i.e. structured interaction); and they are responding to instruction in a variety of ways (e.g. generating clarifying questions, generating and testing hypothesis, writing in response to reading, structured paired or group discussions, note-taking, mapping understanding…etc…)</a:t>
            </a:r>
            <a:endParaRPr/>
          </a:p>
          <a:p>
            <a:pPr indent="0" lvl="0" marL="0" rtl="0" algn="just">
              <a:spcBef>
                <a:spcPts val="0"/>
              </a:spcBef>
              <a:spcAft>
                <a:spcPts val="0"/>
              </a:spcAft>
              <a:buSzPts val="1800"/>
              <a:buNone/>
            </a:pPr>
            <a:r>
              <a:t/>
            </a:r>
            <a:endParaRPr/>
          </a:p>
          <a:p>
            <a:pPr indent="-114300" lvl="0" marL="0" rtl="0" algn="just">
              <a:spcBef>
                <a:spcPts val="0"/>
              </a:spcBef>
              <a:spcAft>
                <a:spcPts val="0"/>
              </a:spcAft>
              <a:buSzPts val="1800"/>
              <a:buAutoNum type="arabicPeriod"/>
            </a:pPr>
            <a:r>
              <a:rPr lang="en-US"/>
              <a:t>Ensure that there is planned and structured checks for understanding by eliciting responses from students in a variety of ways (e.g. guided practice, think-pair share, small group response to project based opportunities…etc…).</a:t>
            </a:r>
            <a:endParaRPr/>
          </a:p>
          <a:p>
            <a:pPr indent="0" lvl="0" marL="0" rtl="0" algn="just">
              <a:spcBef>
                <a:spcPts val="0"/>
              </a:spcBef>
              <a:spcAft>
                <a:spcPts val="0"/>
              </a:spcAft>
              <a:buSzPts val="1800"/>
              <a:buNone/>
            </a:pPr>
            <a:r>
              <a:t/>
            </a:r>
            <a:endParaRPr/>
          </a:p>
          <a:p>
            <a:pPr indent="-114300" lvl="0" marL="0" rtl="0" algn="just">
              <a:spcBef>
                <a:spcPts val="0"/>
              </a:spcBef>
              <a:spcAft>
                <a:spcPts val="0"/>
              </a:spcAft>
              <a:buSzPts val="1800"/>
              <a:buAutoNum type="arabicPeriod"/>
            </a:pPr>
            <a:r>
              <a:rPr lang="en-US"/>
              <a:t>Ensure that students have ample opportunities to demonstrate the skills they have mastered. Give plenty of forethought to the types of activities (i.e. student work product) available to students to demonstrate their mastery of the skills covered in a lesson/lesson unit.</a:t>
            </a:r>
            <a:endParaRPr/>
          </a:p>
        </p:txBody>
      </p:sp>
      <p:sp>
        <p:nvSpPr>
          <p:cNvPr id="158" name="Google Shape;158;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165" name="Google Shape;165;p7:notes"/>
          <p:cNvSpPr/>
          <p:nvPr>
            <p:ph idx="2" type="sldImg"/>
          </p:nvPr>
        </p:nvSpPr>
        <p:spPr>
          <a:xfrm>
            <a:off x="1141412" y="687387"/>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6" name="Google Shape;166;p7:notes"/>
          <p:cNvSpPr txBox="1"/>
          <p:nvPr>
            <p:ph idx="1" type="body"/>
          </p:nvPr>
        </p:nvSpPr>
        <p:spPr>
          <a:xfrm>
            <a:off x="685800" y="4343400"/>
            <a:ext cx="5486400" cy="4113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1. Facilitators will stress the importance of not just talking about access…Emphasize PARTICIPATION and PROGRESS in the general curriculum as well as access.</a:t>
            </a:r>
            <a:endParaRPr/>
          </a:p>
          <a:p>
            <a:pPr indent="0" lvl="0" marL="0" rtl="0" algn="l">
              <a:spcBef>
                <a:spcPts val="0"/>
              </a:spcBef>
              <a:spcAft>
                <a:spcPts val="0"/>
              </a:spcAft>
              <a:buSzPts val="1800"/>
              <a:buNone/>
            </a:pPr>
            <a:r>
              <a:rPr lang="en-US"/>
              <a:t>Expected benefit to </a:t>
            </a:r>
            <a:r>
              <a:rPr b="1" i="1" lang="en-US"/>
              <a:t>all</a:t>
            </a:r>
            <a:r>
              <a:rPr i="1" lang="en-US"/>
              <a:t> students</a:t>
            </a:r>
            <a:endParaRPr/>
          </a:p>
          <a:p>
            <a:pPr indent="0" lvl="1" marL="0" rtl="0" algn="l">
              <a:spcBef>
                <a:spcPts val="0"/>
              </a:spcBef>
              <a:spcAft>
                <a:spcPts val="0"/>
              </a:spcAft>
              <a:buSzPts val="1800"/>
              <a:buNone/>
            </a:pPr>
            <a:r>
              <a:rPr lang="en-US"/>
              <a:t>Increased cognitive strategies and study skills</a:t>
            </a:r>
            <a:endParaRPr/>
          </a:p>
          <a:p>
            <a:pPr indent="0" lvl="1" marL="0" rtl="0" algn="l">
              <a:spcBef>
                <a:spcPts val="0"/>
              </a:spcBef>
              <a:spcAft>
                <a:spcPts val="0"/>
              </a:spcAft>
              <a:buSzPts val="1800"/>
              <a:buNone/>
            </a:pPr>
            <a:r>
              <a:rPr lang="en-US"/>
              <a:t>Increased social skills</a:t>
            </a:r>
            <a:endParaRPr/>
          </a:p>
          <a:p>
            <a:pPr indent="0" lvl="1" marL="0" rtl="0" algn="l">
              <a:spcBef>
                <a:spcPts val="0"/>
              </a:spcBef>
              <a:spcAft>
                <a:spcPts val="0"/>
              </a:spcAft>
              <a:buSzPts val="1800"/>
              <a:buNone/>
            </a:pPr>
            <a:r>
              <a:rPr lang="en-US"/>
              <a:t>More engaged time</a:t>
            </a:r>
            <a:endParaRPr/>
          </a:p>
          <a:p>
            <a:pPr indent="0" lvl="1" marL="0" rtl="0" algn="l">
              <a:spcBef>
                <a:spcPts val="0"/>
              </a:spcBef>
              <a:spcAft>
                <a:spcPts val="0"/>
              </a:spcAft>
              <a:buSzPts val="1800"/>
              <a:buNone/>
            </a:pPr>
            <a:r>
              <a:rPr lang="en-US"/>
              <a:t>More time with and attention from teachers</a:t>
            </a:r>
            <a:endParaRPr/>
          </a:p>
          <a:p>
            <a:pPr indent="0" lvl="1" marL="0" rtl="0" algn="l">
              <a:spcBef>
                <a:spcPts val="0"/>
              </a:spcBef>
              <a:spcAft>
                <a:spcPts val="0"/>
              </a:spcAft>
              <a:buSzPts val="1800"/>
              <a:buNone/>
            </a:pPr>
            <a:r>
              <a:rPr lang="en-US"/>
              <a:t>Improved classroom communities</a:t>
            </a:r>
            <a:endParaRPr/>
          </a:p>
          <a:p>
            <a:pPr indent="0" lvl="1" marL="0" rtl="0" algn="l">
              <a:spcBef>
                <a:spcPts val="0"/>
              </a:spcBef>
              <a:spcAft>
                <a:spcPts val="0"/>
              </a:spcAft>
              <a:buSzPts val="1800"/>
              <a:buNone/>
            </a:pPr>
            <a:r>
              <a:rPr lang="en-US"/>
              <a:t>Reduce isolation of pull-out programs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173" name="Google Shape;173;p8:notes"/>
          <p:cNvSpPr/>
          <p:nvPr>
            <p:ph idx="2" type="sldImg"/>
          </p:nvPr>
        </p:nvSpPr>
        <p:spPr>
          <a:xfrm>
            <a:off x="1141412" y="687387"/>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4" name="Google Shape;174;p8:notes"/>
          <p:cNvSpPr txBox="1"/>
          <p:nvPr>
            <p:ph idx="1" type="body"/>
          </p:nvPr>
        </p:nvSpPr>
        <p:spPr>
          <a:xfrm>
            <a:off x="685800" y="4343400"/>
            <a:ext cx="5486400" cy="4113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latin typeface="Comic Sans MS"/>
              <a:ea typeface="Comic Sans MS"/>
              <a:cs typeface="Comic Sans MS"/>
              <a:sym typeface="Comic Sans MS"/>
            </a:endParaRPr>
          </a:p>
          <a:p>
            <a:pPr indent="0" lvl="0" marL="0" rtl="0" algn="l">
              <a:lnSpc>
                <a:spcPct val="90000"/>
              </a:lnSpc>
              <a:spcBef>
                <a:spcPts val="0"/>
              </a:spcBef>
              <a:spcAft>
                <a:spcPts val="0"/>
              </a:spcAft>
              <a:buSzPts val="1800"/>
              <a:buFont typeface="Comic Sans MS"/>
              <a:buNone/>
            </a:pPr>
            <a:r>
              <a:rPr b="1" lang="en-US">
                <a:latin typeface="Comic Sans MS"/>
                <a:ea typeface="Comic Sans MS"/>
                <a:cs typeface="Comic Sans MS"/>
                <a:sym typeface="Comic Sans MS"/>
              </a:rPr>
              <a:t>Goal: </a:t>
            </a:r>
            <a:r>
              <a:rPr lang="en-US">
                <a:latin typeface="Comic Sans MS"/>
                <a:ea typeface="Comic Sans MS"/>
                <a:cs typeface="Comic Sans MS"/>
                <a:sym typeface="Comic Sans MS"/>
              </a:rPr>
              <a:t>To provide support for ALL students (advanced, on-target, struggling learners)</a:t>
            </a:r>
            <a:endParaRPr>
              <a:solidFill>
                <a:srgbClr val="000000"/>
              </a:solidFill>
              <a:latin typeface="Comic Sans MS"/>
              <a:ea typeface="Comic Sans MS"/>
              <a:cs typeface="Comic Sans MS"/>
              <a:sym typeface="Comic Sans MS"/>
            </a:endParaRPr>
          </a:p>
          <a:p>
            <a:pPr indent="0" lvl="0" marL="0" rtl="0" algn="l">
              <a:lnSpc>
                <a:spcPct val="90000"/>
              </a:lnSpc>
              <a:spcBef>
                <a:spcPts val="0"/>
              </a:spcBef>
              <a:spcAft>
                <a:spcPts val="0"/>
              </a:spcAft>
              <a:buSzPts val="1800"/>
              <a:buNone/>
            </a:pPr>
            <a:r>
              <a:t/>
            </a:r>
            <a:endParaRPr>
              <a:solidFill>
                <a:srgbClr val="000000"/>
              </a:solidFill>
              <a:latin typeface="Comic Sans MS"/>
              <a:ea typeface="Comic Sans MS"/>
              <a:cs typeface="Comic Sans MS"/>
              <a:sym typeface="Comic Sans MS"/>
            </a:endParaRPr>
          </a:p>
          <a:p>
            <a:pPr indent="-114300" lvl="0" marL="0" rtl="0" algn="l">
              <a:lnSpc>
                <a:spcPct val="90000"/>
              </a:lnSpc>
              <a:spcBef>
                <a:spcPts val="0"/>
              </a:spcBef>
              <a:spcAft>
                <a:spcPts val="0"/>
              </a:spcAft>
              <a:buClr>
                <a:srgbClr val="000000"/>
              </a:buClr>
              <a:buSzPts val="1800"/>
              <a:buFont typeface="Comic Sans MS"/>
              <a:buAutoNum type="arabicPeriod"/>
            </a:pPr>
            <a:r>
              <a:rPr lang="en-US">
                <a:solidFill>
                  <a:srgbClr val="000000"/>
                </a:solidFill>
                <a:latin typeface="Comic Sans MS"/>
                <a:ea typeface="Comic Sans MS"/>
                <a:cs typeface="Comic Sans MS"/>
                <a:sym typeface="Comic Sans MS"/>
              </a:rPr>
              <a:t>A service delivery system in which teachers have a contract to share instructional responsibility.  The shared responsibility is:</a:t>
            </a:r>
            <a:endParaRPr/>
          </a:p>
          <a:p>
            <a:pPr indent="0" lvl="0" marL="0" rtl="0" algn="l">
              <a:lnSpc>
                <a:spcPct val="90000"/>
              </a:lnSpc>
              <a:spcBef>
                <a:spcPts val="0"/>
              </a:spcBef>
              <a:spcAft>
                <a:spcPts val="0"/>
              </a:spcAft>
              <a:buSzPts val="1800"/>
              <a:buNone/>
            </a:pPr>
            <a:r>
              <a:t/>
            </a:r>
            <a:endParaRPr b="1">
              <a:latin typeface="Comic Sans MS"/>
              <a:ea typeface="Comic Sans MS"/>
              <a:cs typeface="Comic Sans MS"/>
              <a:sym typeface="Comic Sans MS"/>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•For a single group of students</a:t>
            </a:r>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•Primarily in a single classroom </a:t>
            </a:r>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•For specific content (objectives)</a:t>
            </a:r>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•With mutual ownership, pooled resources, and joint accountability</a:t>
            </a:r>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•Although each individual’s level of participation may vary.</a:t>
            </a:r>
            <a:endParaRPr>
              <a:solidFill>
                <a:srgbClr val="000000"/>
              </a:solidFill>
              <a:latin typeface="Comic Sans MS"/>
              <a:ea typeface="Comic Sans MS"/>
              <a:cs typeface="Comic Sans MS"/>
              <a:sym typeface="Comic Sans MS"/>
            </a:endParaRPr>
          </a:p>
          <a:p>
            <a:pPr indent="0" lvl="0" marL="0" rtl="0" algn="l">
              <a:lnSpc>
                <a:spcPct val="90000"/>
              </a:lnSpc>
              <a:spcBef>
                <a:spcPts val="0"/>
              </a:spcBef>
              <a:spcAft>
                <a:spcPts val="0"/>
              </a:spcAft>
              <a:buSzPts val="1800"/>
              <a:buNone/>
            </a:pPr>
            <a:r>
              <a:t/>
            </a:r>
            <a:endParaRPr>
              <a:latin typeface="Comic Sans MS"/>
              <a:ea typeface="Comic Sans MS"/>
              <a:cs typeface="Comic Sans MS"/>
              <a:sym typeface="Comic Sans MS"/>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2. Facilitators will emphasize that in the co-teaching model there are two or more educators.  </a:t>
            </a:r>
            <a:endParaRPr/>
          </a:p>
          <a:p>
            <a:pPr indent="0" lvl="0" marL="0" rtl="0" algn="l">
              <a:lnSpc>
                <a:spcPct val="90000"/>
              </a:lnSpc>
              <a:spcBef>
                <a:spcPts val="0"/>
              </a:spcBef>
              <a:spcAft>
                <a:spcPts val="0"/>
              </a:spcAft>
              <a:buSzPts val="1800"/>
              <a:buNone/>
            </a:pPr>
            <a:r>
              <a:t/>
            </a:r>
            <a:endParaRPr>
              <a:latin typeface="Comic Sans MS"/>
              <a:ea typeface="Comic Sans MS"/>
              <a:cs typeface="Comic Sans MS"/>
              <a:sym typeface="Comic Sans MS"/>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3. Para-educators and /or parent volunteers are support personnel, not considered certified staff.  These individuals are provided direction by the teaching staff as to their responsibilities within the classroom. </a:t>
            </a:r>
            <a:endParaRPr/>
          </a:p>
          <a:p>
            <a:pPr indent="0" lvl="0" marL="0" rtl="0" algn="l">
              <a:lnSpc>
                <a:spcPct val="90000"/>
              </a:lnSpc>
              <a:spcBef>
                <a:spcPts val="0"/>
              </a:spcBef>
              <a:spcAft>
                <a:spcPts val="0"/>
              </a:spcAft>
              <a:buSzPts val="1800"/>
              <a:buFont typeface="Comic Sans MS"/>
              <a:buNone/>
            </a:pPr>
            <a:r>
              <a:rPr lang="en-US">
                <a:latin typeface="Comic Sans MS"/>
                <a:ea typeface="Comic Sans MS"/>
                <a:cs typeface="Comic Sans MS"/>
                <a:sym typeface="Comic Sans MS"/>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6" name="Google Shape;19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
        <p:nvSpPr>
          <p:cNvPr id="197" name="Google Shape;197;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7" name="Google Shape;22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14300" lvl="0" marL="228600" rtl="0" algn="l">
              <a:spcBef>
                <a:spcPts val="0"/>
              </a:spcBef>
              <a:spcAft>
                <a:spcPts val="0"/>
              </a:spcAft>
              <a:buSzPts val="1800"/>
              <a:buChar char="•"/>
            </a:pPr>
            <a:r>
              <a:rPr lang="en-US"/>
              <a:t>Facilitators will instruct participants to take out handout which highlights six co-teaching models.</a:t>
            </a:r>
            <a:endParaRPr/>
          </a:p>
          <a:p>
            <a:pPr indent="0" lvl="0" marL="228600" rtl="0" algn="l">
              <a:spcBef>
                <a:spcPts val="0"/>
              </a:spcBef>
              <a:spcAft>
                <a:spcPts val="0"/>
              </a:spcAft>
              <a:buSzPts val="1800"/>
              <a:buNone/>
            </a:pPr>
            <a:r>
              <a:t/>
            </a:r>
            <a:endParaRPr/>
          </a:p>
          <a:p>
            <a:pPr indent="-114300" lvl="0" marL="228600" rtl="0" algn="l">
              <a:spcBef>
                <a:spcPts val="0"/>
              </a:spcBef>
              <a:spcAft>
                <a:spcPts val="0"/>
              </a:spcAft>
              <a:buSzPts val="1800"/>
              <a:buChar char="•"/>
            </a:pPr>
            <a:r>
              <a:rPr lang="en-US"/>
              <a:t>These are the six co-teaching models that we will learn about today. You will view a brief demonstration of each approach.</a:t>
            </a:r>
            <a:endParaRPr/>
          </a:p>
        </p:txBody>
      </p:sp>
      <p:sp>
        <p:nvSpPr>
          <p:cNvPr id="228" name="Google Shape;228;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35" name="Google Shape;235;p11:notes"/>
          <p:cNvSpPr/>
          <p:nvPr>
            <p:ph idx="2" type="sldImg"/>
          </p:nvPr>
        </p:nvSpPr>
        <p:spPr>
          <a:xfrm>
            <a:off x="1143000" y="687387"/>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6" name="Google Shape;236;p11:notes"/>
          <p:cNvSpPr txBox="1"/>
          <p:nvPr>
            <p:ph idx="1" type="body"/>
          </p:nvPr>
        </p:nvSpPr>
        <p:spPr>
          <a:xfrm>
            <a:off x="685800" y="4343400"/>
            <a:ext cx="5486400" cy="41132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Six Co-Teaching Strategies School of Education CSU, Chico: </a:t>
            </a:r>
            <a:r>
              <a:rPr lang="en-US" u="sng">
                <a:solidFill>
                  <a:schemeClr val="hlink"/>
                </a:solidFill>
                <a:hlinkClick r:id="rId2"/>
              </a:rPr>
              <a:t>https://www.youtube.com/watch?v=RWB8cg0K3DE&amp;list=PLCDsTyftAA2D_buI_Rti5phLZ1DdFsAMc</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1. Participants are directed to watch the video of Class Practices with Co-Teaching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2. Participants are asked to fill out the handout “Co-Teaching” models as they watch the video clips.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3. After each co-teaching model segment, stop video, have participants discuss at their table groups what they saw and heard.  After group discussions, share out as a whole group findings from one or two groups.  Then, show related slide for each model.  </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4. Now show “One Teach, One Observe”</a:t>
            </a:r>
            <a:endParaRPr/>
          </a:p>
          <a:p>
            <a:pPr indent="0" lvl="0" marL="0" rtl="0" algn="l">
              <a:spcBef>
                <a:spcPts val="0"/>
              </a:spcBef>
              <a:spcAft>
                <a:spcPts val="0"/>
              </a:spcAft>
              <a:buSzPts val="1800"/>
              <a:buNone/>
            </a:pPr>
            <a:r>
              <a:rPr lang="en-US"/>
              <a:t>Disk 1, 27:30 part…Classroom Practice.</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rebuchet MS"/>
              <a:buNone/>
            </a:pPr>
            <a:fld id="{00000000-1234-1234-1234-123412341234}" type="slidenum">
              <a:rPr b="0" i="0" lang="en-US" sz="1800" u="none">
                <a:solidFill>
                  <a:srgbClr val="000000"/>
                </a:solidFill>
                <a:latin typeface="Trebuchet MS"/>
                <a:ea typeface="Trebuchet MS"/>
                <a:cs typeface="Trebuchet MS"/>
                <a:sym typeface="Trebuchet MS"/>
              </a:rPr>
              <a:t>‹#›</a:t>
            </a:fld>
            <a:endParaRPr/>
          </a:p>
        </p:txBody>
      </p:sp>
      <p:sp>
        <p:nvSpPr>
          <p:cNvPr id="244" name="Google Shape;24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5" name="Google Shape;24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800"/>
              <a:buNone/>
            </a:pPr>
            <a:r>
              <a:rPr lang="en-US"/>
              <a:t>1. Refer to Handout: Co-Teaching Models </a:t>
            </a:r>
            <a:endParaRPr/>
          </a:p>
          <a:p>
            <a:pPr indent="0" lvl="0" marL="228600" rtl="0" algn="l">
              <a:spcBef>
                <a:spcPts val="0"/>
              </a:spcBef>
              <a:spcAft>
                <a:spcPts val="0"/>
              </a:spcAft>
              <a:buSzPts val="1800"/>
              <a:buNone/>
            </a:pPr>
            <a:r>
              <a:rPr lang="en-US"/>
              <a:t>2. A model that is only to be used occasionally, especially at the beginning of the co-teaching process</a:t>
            </a:r>
            <a:endParaRPr/>
          </a:p>
          <a:p>
            <a:pPr indent="0" lvl="0" marL="228600" rtl="0" algn="l">
              <a:spcBef>
                <a:spcPts val="0"/>
              </a:spcBef>
              <a:spcAft>
                <a:spcPts val="0"/>
              </a:spcAft>
              <a:buSzPts val="1800"/>
              <a:buNone/>
            </a:pPr>
            <a:r>
              <a:rPr lang="en-US"/>
              <a:t>3. Participants are asked to fill out the handout “Co-Teaching” models as they watch the video clips.  </a:t>
            </a:r>
            <a:endParaRPr/>
          </a:p>
          <a:p>
            <a:pPr indent="0" lvl="0" marL="228600" rtl="0" algn="l">
              <a:spcBef>
                <a:spcPts val="0"/>
              </a:spcBef>
              <a:spcAft>
                <a:spcPts val="0"/>
              </a:spcAft>
              <a:buSzPts val="1800"/>
              <a:buNone/>
            </a:pPr>
            <a:r>
              <a:rPr lang="en-US"/>
              <a:t>4. After each co-teaching model segment, stop video, have participants discuss at their table groups what they saw and heard.  After group discussions, share out findings from one or two groups.  Then, show related slide for each approach.  </a:t>
            </a:r>
            <a:endParaRPr/>
          </a:p>
          <a:p>
            <a:pPr indent="-114300" lvl="0" marL="228600" rtl="0" algn="l">
              <a:spcBef>
                <a:spcPts val="0"/>
              </a:spcBef>
              <a:spcAft>
                <a:spcPts val="0"/>
              </a:spcAft>
              <a:buSzPts val="1800"/>
              <a:buAutoNum type="arabicPeriod"/>
            </a:pPr>
            <a:r>
              <a:rPr lang="en-US" u="sng">
                <a:solidFill>
                  <a:schemeClr val="hlink"/>
                </a:solidFill>
                <a:hlinkClick r:id="rId2"/>
              </a:rPr>
              <a:t>https://www.youtube.com/watch?v=S3AK33YOZfE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Guided Question - What type of data collection would be </a:t>
            </a:r>
            <a:r>
              <a:rPr lang="en-US"/>
              <a:t>beneficial</a:t>
            </a:r>
            <a:r>
              <a:rPr lang="en-US"/>
              <a:t> in for your class?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8"/>
          <p:cNvSpPr txBox="1"/>
          <p:nvPr>
            <p:ph type="ctrTitle"/>
          </p:nvPr>
        </p:nvSpPr>
        <p:spPr>
          <a:xfrm>
            <a:off x="1130595" y="2404534"/>
            <a:ext cx="5826719"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 type="subTitle"/>
          </p:nvPr>
        </p:nvSpPr>
        <p:spPr>
          <a:xfrm>
            <a:off x="1130595" y="4050834"/>
            <a:ext cx="5826719" cy="1096899"/>
          </a:xfrm>
          <a:prstGeom prst="rect">
            <a:avLst/>
          </a:prstGeom>
          <a:noFill/>
          <a:ln>
            <a:noFill/>
          </a:ln>
        </p:spPr>
        <p:txBody>
          <a:bodyPr anchorCtr="0" anchor="t" bIns="45700" lIns="91425" spcFirstLastPara="1" rIns="91425" wrap="square" tIns="4570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9" name="Google Shape;29;p28"/>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7" name="Shape 97"/>
        <p:cNvGrpSpPr/>
        <p:nvPr/>
      </p:nvGrpSpPr>
      <p:grpSpPr>
        <a:xfrm>
          <a:off x="0" y="0"/>
          <a:ext cx="0" cy="0"/>
          <a:chOff x="0" y="0"/>
          <a:chExt cx="0" cy="0"/>
        </a:xfrm>
      </p:grpSpPr>
      <p:sp>
        <p:nvSpPr>
          <p:cNvPr id="98" name="Google Shape;98;p38"/>
          <p:cNvSpPr txBox="1"/>
          <p:nvPr>
            <p:ph type="title"/>
          </p:nvPr>
        </p:nvSpPr>
        <p:spPr>
          <a:xfrm>
            <a:off x="609598" y="1931988"/>
            <a:ext cx="6347715"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8"/>
          <p:cNvSpPr txBox="1"/>
          <p:nvPr>
            <p:ph idx="1"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38"/>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8"/>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8"/>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3" name="Shape 103"/>
        <p:cNvGrpSpPr/>
        <p:nvPr/>
      </p:nvGrpSpPr>
      <p:grpSpPr>
        <a:xfrm>
          <a:off x="0" y="0"/>
          <a:ext cx="0" cy="0"/>
          <a:chOff x="0" y="0"/>
          <a:chExt cx="0" cy="0"/>
        </a:xfrm>
      </p:grpSpPr>
      <p:sp>
        <p:nvSpPr>
          <p:cNvPr id="104" name="Google Shape;104;p39"/>
          <p:cNvSpPr txBox="1"/>
          <p:nvPr>
            <p:ph type="title"/>
          </p:nvPr>
        </p:nvSpPr>
        <p:spPr>
          <a:xfrm>
            <a:off x="609600" y="609600"/>
            <a:ext cx="6347714"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9"/>
          <p:cNvSpPr txBox="1"/>
          <p:nvPr>
            <p:ph idx="1" type="body"/>
          </p:nvPr>
        </p:nvSpPr>
        <p:spPr>
          <a:xfrm>
            <a:off x="609600" y="4470400"/>
            <a:ext cx="6347714"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6" name="Google Shape;106;p39"/>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9"/>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9"/>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40"/>
          <p:cNvSpPr txBox="1"/>
          <p:nvPr>
            <p:ph type="title"/>
          </p:nvPr>
        </p:nvSpPr>
        <p:spPr>
          <a:xfrm>
            <a:off x="609599" y="4800600"/>
            <a:ext cx="6347714"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0"/>
          <p:cNvSpPr/>
          <p:nvPr>
            <p:ph idx="2" type="pic"/>
          </p:nvPr>
        </p:nvSpPr>
        <p:spPr>
          <a:xfrm>
            <a:off x="609599" y="609600"/>
            <a:ext cx="6347714" cy="3845718"/>
          </a:xfrm>
          <a:prstGeom prst="rect">
            <a:avLst/>
          </a:prstGeom>
          <a:noFill/>
          <a:ln>
            <a:noFill/>
          </a:ln>
        </p:spPr>
      </p:sp>
      <p:sp>
        <p:nvSpPr>
          <p:cNvPr id="112" name="Google Shape;112;p40"/>
          <p:cNvSpPr txBox="1"/>
          <p:nvPr>
            <p:ph idx="1" type="body"/>
          </p:nvPr>
        </p:nvSpPr>
        <p:spPr>
          <a:xfrm>
            <a:off x="609599" y="5367338"/>
            <a:ext cx="6347714"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3" name="Google Shape;113;p40"/>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0"/>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0"/>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41"/>
          <p:cNvSpPr txBox="1"/>
          <p:nvPr>
            <p:ph type="title"/>
          </p:nvPr>
        </p:nvSpPr>
        <p:spPr>
          <a:xfrm>
            <a:off x="609599" y="1498604"/>
            <a:ext cx="2790182"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1"/>
          <p:cNvSpPr txBox="1"/>
          <p:nvPr>
            <p:ph idx="1" type="body"/>
          </p:nvPr>
        </p:nvSpPr>
        <p:spPr>
          <a:xfrm>
            <a:off x="3571275" y="514925"/>
            <a:ext cx="3386037"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9" name="Google Shape;119;p41"/>
          <p:cNvSpPr txBox="1"/>
          <p:nvPr>
            <p:ph idx="2" type="body"/>
          </p:nvPr>
        </p:nvSpPr>
        <p:spPr>
          <a:xfrm>
            <a:off x="609599" y="2777069"/>
            <a:ext cx="2790182"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840"/>
              <a:buNone/>
              <a:defRPr sz="1050"/>
            </a:lvl2pPr>
            <a:lvl3pPr indent="-228600" lvl="2" marL="1371600" algn="l">
              <a:spcBef>
                <a:spcPts val="1000"/>
              </a:spcBef>
              <a:spcAft>
                <a:spcPts val="0"/>
              </a:spcAft>
              <a:buSzPts val="720"/>
              <a:buNone/>
              <a:defRPr sz="900"/>
            </a:lvl3pPr>
            <a:lvl4pPr indent="-228600" lvl="3" marL="1828800" algn="l">
              <a:spcBef>
                <a:spcPts val="1000"/>
              </a:spcBef>
              <a:spcAft>
                <a:spcPts val="0"/>
              </a:spcAft>
              <a:buSzPts val="600"/>
              <a:buNone/>
              <a:defRPr sz="750"/>
            </a:lvl4pPr>
            <a:lvl5pPr indent="-228600" lvl="4" marL="2286000" algn="l">
              <a:spcBef>
                <a:spcPts val="1000"/>
              </a:spcBef>
              <a:spcAft>
                <a:spcPts val="0"/>
              </a:spcAft>
              <a:buSzPts val="600"/>
              <a:buNone/>
              <a:defRPr sz="750"/>
            </a:lvl5pPr>
            <a:lvl6pPr indent="-228600" lvl="5" marL="2743200" algn="l">
              <a:spcBef>
                <a:spcPts val="1000"/>
              </a:spcBef>
              <a:spcAft>
                <a:spcPts val="0"/>
              </a:spcAft>
              <a:buSzPts val="600"/>
              <a:buNone/>
              <a:defRPr sz="750"/>
            </a:lvl6pPr>
            <a:lvl7pPr indent="-228600" lvl="6" marL="3200400" algn="l">
              <a:spcBef>
                <a:spcPts val="1000"/>
              </a:spcBef>
              <a:spcAft>
                <a:spcPts val="0"/>
              </a:spcAft>
              <a:buSzPts val="600"/>
              <a:buNone/>
              <a:defRPr sz="750"/>
            </a:lvl7pPr>
            <a:lvl8pPr indent="-228600" lvl="7" marL="3657600" algn="l">
              <a:spcBef>
                <a:spcPts val="1000"/>
              </a:spcBef>
              <a:spcAft>
                <a:spcPts val="0"/>
              </a:spcAft>
              <a:buSzPts val="600"/>
              <a:buNone/>
              <a:defRPr sz="750"/>
            </a:lvl8pPr>
            <a:lvl9pPr indent="-228600" lvl="8" marL="4114800" algn="l">
              <a:spcBef>
                <a:spcPts val="1000"/>
              </a:spcBef>
              <a:spcAft>
                <a:spcPts val="0"/>
              </a:spcAft>
              <a:buSzPts val="600"/>
              <a:buNone/>
              <a:defRPr sz="750"/>
            </a:lvl9pPr>
          </a:lstStyle>
          <a:p/>
        </p:txBody>
      </p:sp>
      <p:sp>
        <p:nvSpPr>
          <p:cNvPr id="120" name="Google Shape;120;p41"/>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1"/>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41"/>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3" name="Shape 123"/>
        <p:cNvGrpSpPr/>
        <p:nvPr/>
      </p:nvGrpSpPr>
      <p:grpSpPr>
        <a:xfrm>
          <a:off x="0" y="0"/>
          <a:ext cx="0" cy="0"/>
          <a:chOff x="0" y="0"/>
          <a:chExt cx="0" cy="0"/>
        </a:xfrm>
      </p:grpSpPr>
      <p:sp>
        <p:nvSpPr>
          <p:cNvPr id="124" name="Google Shape;124;p42"/>
          <p:cNvSpPr txBox="1"/>
          <p:nvPr>
            <p:ph type="title"/>
          </p:nvPr>
        </p:nvSpPr>
        <p:spPr>
          <a:xfrm>
            <a:off x="609599" y="609600"/>
            <a:ext cx="6347713"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2"/>
          <p:cNvSpPr txBox="1"/>
          <p:nvPr>
            <p:ph idx="1" type="body"/>
          </p:nvPr>
        </p:nvSpPr>
        <p:spPr>
          <a:xfrm>
            <a:off x="609599"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6" name="Google Shape;126;p42"/>
          <p:cNvSpPr txBox="1"/>
          <p:nvPr>
            <p:ph idx="2" type="body"/>
          </p:nvPr>
        </p:nvSpPr>
        <p:spPr>
          <a:xfrm>
            <a:off x="609599"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42"/>
          <p:cNvSpPr txBox="1"/>
          <p:nvPr>
            <p:ph idx="3" type="body"/>
          </p:nvPr>
        </p:nvSpPr>
        <p:spPr>
          <a:xfrm>
            <a:off x="3866640" y="2160983"/>
            <a:ext cx="309067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42"/>
          <p:cNvSpPr txBox="1"/>
          <p:nvPr>
            <p:ph idx="4" type="body"/>
          </p:nvPr>
        </p:nvSpPr>
        <p:spPr>
          <a:xfrm>
            <a:off x="3866640" y="2737246"/>
            <a:ext cx="3090672"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9" name="Google Shape;129;p42"/>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2"/>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2"/>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43"/>
          <p:cNvSpPr txBox="1"/>
          <p:nvPr>
            <p:ph type="title"/>
          </p:nvPr>
        </p:nvSpPr>
        <p:spPr>
          <a:xfrm>
            <a:off x="609598" y="2700868"/>
            <a:ext cx="6347715" cy="1826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3"/>
          <p:cNvSpPr txBox="1"/>
          <p:nvPr>
            <p:ph idx="1" type="body"/>
          </p:nvPr>
        </p:nvSpPr>
        <p:spPr>
          <a:xfrm>
            <a:off x="609598" y="4527448"/>
            <a:ext cx="6347715"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35" name="Google Shape;135;p43"/>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3"/>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3"/>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49" name="Shape 49"/>
        <p:cNvGrpSpPr/>
        <p:nvPr/>
      </p:nvGrpSpPr>
      <p:grpSpPr>
        <a:xfrm>
          <a:off x="0" y="0"/>
          <a:ext cx="0" cy="0"/>
          <a:chOff x="0" y="0"/>
          <a:chExt cx="0" cy="0"/>
        </a:xfrm>
      </p:grpSpPr>
      <p:sp>
        <p:nvSpPr>
          <p:cNvPr id="50" name="Google Shape;50;p30"/>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 type="body"/>
          </p:nvPr>
        </p:nvSpPr>
        <p:spPr>
          <a:xfrm>
            <a:off x="654050" y="2286001"/>
            <a:ext cx="7848600" cy="18288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20040" lvl="1" marL="914400" algn="l">
              <a:spcBef>
                <a:spcPts val="1000"/>
              </a:spcBef>
              <a:spcAft>
                <a:spcPts val="0"/>
              </a:spcAft>
              <a:buSzPts val="1440"/>
              <a:buChar char="►"/>
              <a:defRPr sz="1800"/>
            </a:lvl2pPr>
            <a:lvl3pPr indent="-320039" lvl="2" marL="1371600" algn="l">
              <a:spcBef>
                <a:spcPts val="1000"/>
              </a:spcBef>
              <a:spcAft>
                <a:spcPts val="0"/>
              </a:spcAft>
              <a:buSzPts val="1440"/>
              <a:buChar char="►"/>
              <a:defRPr sz="1800"/>
            </a:lvl3pPr>
            <a:lvl4pPr indent="-320039" lvl="3" marL="1828800" algn="l">
              <a:spcBef>
                <a:spcPts val="1000"/>
              </a:spcBef>
              <a:spcAft>
                <a:spcPts val="0"/>
              </a:spcAft>
              <a:buSzPts val="1440"/>
              <a:buChar char="►"/>
              <a:defRPr sz="1800"/>
            </a:lvl4pPr>
            <a:lvl5pPr indent="-320039" lvl="4" marL="2286000" algn="l">
              <a:spcBef>
                <a:spcPts val="1000"/>
              </a:spcBef>
              <a:spcAft>
                <a:spcPts val="0"/>
              </a:spcAft>
              <a:buSzPts val="1440"/>
              <a:buChar char="►"/>
              <a:defRPr sz="1800"/>
            </a:lvl5pPr>
            <a:lvl6pPr indent="-320039" lvl="5" marL="2743200" algn="l">
              <a:spcBef>
                <a:spcPts val="1000"/>
              </a:spcBef>
              <a:spcAft>
                <a:spcPts val="0"/>
              </a:spcAft>
              <a:buSzPts val="1440"/>
              <a:buChar char="►"/>
              <a:defRPr sz="1800"/>
            </a:lvl6pPr>
            <a:lvl7pPr indent="-320039" lvl="6" marL="3200400" algn="l">
              <a:spcBef>
                <a:spcPts val="1000"/>
              </a:spcBef>
              <a:spcAft>
                <a:spcPts val="0"/>
              </a:spcAft>
              <a:buSzPts val="1440"/>
              <a:buChar char="►"/>
              <a:defRPr sz="1800"/>
            </a:lvl7pPr>
            <a:lvl8pPr indent="-320040" lvl="7" marL="3657600" algn="l">
              <a:spcBef>
                <a:spcPts val="1000"/>
              </a:spcBef>
              <a:spcAft>
                <a:spcPts val="0"/>
              </a:spcAft>
              <a:buSzPts val="1440"/>
              <a:buChar char="►"/>
              <a:defRPr sz="1800"/>
            </a:lvl8pPr>
            <a:lvl9pPr indent="-320040" lvl="8" marL="4114800" algn="l">
              <a:spcBef>
                <a:spcPts val="1000"/>
              </a:spcBef>
              <a:spcAft>
                <a:spcPts val="0"/>
              </a:spcAft>
              <a:buSzPts val="1440"/>
              <a:buChar char="►"/>
              <a:defRPr sz="1800"/>
            </a:lvl9pPr>
          </a:lstStyle>
          <a:p/>
        </p:txBody>
      </p:sp>
      <p:sp>
        <p:nvSpPr>
          <p:cNvPr id="52" name="Google Shape;52;p30"/>
          <p:cNvSpPr txBox="1"/>
          <p:nvPr>
            <p:ph idx="2" type="body"/>
          </p:nvPr>
        </p:nvSpPr>
        <p:spPr>
          <a:xfrm>
            <a:off x="654050" y="4302966"/>
            <a:ext cx="7848600" cy="18288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20040" lvl="1" marL="914400" algn="l">
              <a:spcBef>
                <a:spcPts val="1000"/>
              </a:spcBef>
              <a:spcAft>
                <a:spcPts val="0"/>
              </a:spcAft>
              <a:buSzPts val="1440"/>
              <a:buChar char="►"/>
              <a:defRPr sz="1800"/>
            </a:lvl2pPr>
            <a:lvl3pPr indent="-320039" lvl="2" marL="1371600" algn="l">
              <a:spcBef>
                <a:spcPts val="1000"/>
              </a:spcBef>
              <a:spcAft>
                <a:spcPts val="0"/>
              </a:spcAft>
              <a:buSzPts val="1440"/>
              <a:buChar char="►"/>
              <a:defRPr sz="1800"/>
            </a:lvl3pPr>
            <a:lvl4pPr indent="-320039" lvl="3" marL="1828800" algn="l">
              <a:spcBef>
                <a:spcPts val="1000"/>
              </a:spcBef>
              <a:spcAft>
                <a:spcPts val="0"/>
              </a:spcAft>
              <a:buSzPts val="1440"/>
              <a:buChar char="►"/>
              <a:defRPr sz="1800"/>
            </a:lvl4pPr>
            <a:lvl5pPr indent="-320039" lvl="4" marL="2286000" algn="l">
              <a:spcBef>
                <a:spcPts val="1000"/>
              </a:spcBef>
              <a:spcAft>
                <a:spcPts val="0"/>
              </a:spcAft>
              <a:buSzPts val="1440"/>
              <a:buChar char="►"/>
              <a:defRPr sz="1800"/>
            </a:lvl5pPr>
            <a:lvl6pPr indent="-320039" lvl="5" marL="2743200" algn="l">
              <a:spcBef>
                <a:spcPts val="1000"/>
              </a:spcBef>
              <a:spcAft>
                <a:spcPts val="0"/>
              </a:spcAft>
              <a:buSzPts val="1440"/>
              <a:buChar char="►"/>
              <a:defRPr sz="1800"/>
            </a:lvl6pPr>
            <a:lvl7pPr indent="-320039" lvl="6" marL="3200400" algn="l">
              <a:spcBef>
                <a:spcPts val="1000"/>
              </a:spcBef>
              <a:spcAft>
                <a:spcPts val="0"/>
              </a:spcAft>
              <a:buSzPts val="1440"/>
              <a:buChar char="►"/>
              <a:defRPr sz="1800"/>
            </a:lvl7pPr>
            <a:lvl8pPr indent="-320040" lvl="7" marL="3657600" algn="l">
              <a:spcBef>
                <a:spcPts val="1000"/>
              </a:spcBef>
              <a:spcAft>
                <a:spcPts val="0"/>
              </a:spcAft>
              <a:buSzPts val="1440"/>
              <a:buChar char="►"/>
              <a:defRPr sz="1800"/>
            </a:lvl8pPr>
            <a:lvl9pPr indent="-320040" lvl="8" marL="4114800" algn="l">
              <a:spcBef>
                <a:spcPts val="1000"/>
              </a:spcBef>
              <a:spcAft>
                <a:spcPts val="0"/>
              </a:spcAft>
              <a:buSzPts val="1440"/>
              <a:buChar char="►"/>
              <a:defRPr sz="1800"/>
            </a:lvl9pPr>
          </a:lstStyle>
          <a:p/>
        </p:txBody>
      </p:sp>
      <p:sp>
        <p:nvSpPr>
          <p:cNvPr id="53" name="Google Shape;53;p30"/>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609599" y="609600"/>
            <a:ext cx="6347714"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 name="Shape 61"/>
        <p:cNvGrpSpPr/>
        <p:nvPr/>
      </p:nvGrpSpPr>
      <p:grpSpPr>
        <a:xfrm>
          <a:off x="0" y="0"/>
          <a:ext cx="0" cy="0"/>
          <a:chOff x="0" y="0"/>
          <a:chExt cx="0" cy="0"/>
        </a:xfrm>
      </p:grpSpPr>
      <p:sp>
        <p:nvSpPr>
          <p:cNvPr id="62" name="Google Shape;62;p32"/>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32"/>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33"/>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34"/>
          <p:cNvSpPr txBox="1"/>
          <p:nvPr>
            <p:ph type="title"/>
          </p:nvPr>
        </p:nvSpPr>
        <p:spPr>
          <a:xfrm>
            <a:off x="609600" y="609600"/>
            <a:ext cx="6347714"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 type="body"/>
          </p:nvPr>
        </p:nvSpPr>
        <p:spPr>
          <a:xfrm>
            <a:off x="609600" y="2160589"/>
            <a:ext cx="3088109"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74" name="Google Shape;74;p34"/>
          <p:cNvSpPr txBox="1"/>
          <p:nvPr>
            <p:ph idx="2" type="body"/>
          </p:nvPr>
        </p:nvSpPr>
        <p:spPr>
          <a:xfrm>
            <a:off x="3869204" y="2160590"/>
            <a:ext cx="3088110"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75" name="Google Shape;75;p34"/>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3840993" y="2745920"/>
            <a:ext cx="5251451" cy="97881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5"/>
          <p:cNvSpPr txBox="1"/>
          <p:nvPr>
            <p:ph idx="1" type="body"/>
          </p:nvPr>
        </p:nvSpPr>
        <p:spPr>
          <a:xfrm rot="5400000">
            <a:off x="581386" y="637813"/>
            <a:ext cx="5251451" cy="5195026"/>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1" name="Google Shape;81;p35"/>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6"/>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 type="body"/>
          </p:nvPr>
        </p:nvSpPr>
        <p:spPr>
          <a:xfrm rot="5400000">
            <a:off x="1843087" y="927099"/>
            <a:ext cx="3881437" cy="634841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7" name="Google Shape;87;p36"/>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6"/>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90" name="Shape 90"/>
        <p:cNvGrpSpPr/>
        <p:nvPr/>
      </p:nvGrpSpPr>
      <p:grpSpPr>
        <a:xfrm>
          <a:off x="0" y="0"/>
          <a:ext cx="0" cy="0"/>
          <a:chOff x="0" y="0"/>
          <a:chExt cx="0" cy="0"/>
        </a:xfrm>
      </p:grpSpPr>
      <p:sp>
        <p:nvSpPr>
          <p:cNvPr id="91" name="Google Shape;91;p37"/>
          <p:cNvSpPr txBox="1"/>
          <p:nvPr>
            <p:ph type="title"/>
          </p:nvPr>
        </p:nvSpPr>
        <p:spPr>
          <a:xfrm>
            <a:off x="615848" y="609600"/>
            <a:ext cx="6341465"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7"/>
          <p:cNvSpPr txBox="1"/>
          <p:nvPr>
            <p:ph idx="1" type="body"/>
          </p:nvPr>
        </p:nvSpPr>
        <p:spPr>
          <a:xfrm>
            <a:off x="609597" y="4013200"/>
            <a:ext cx="6347716"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3" name="Google Shape;93;p37"/>
          <p:cNvSpPr txBox="1"/>
          <p:nvPr>
            <p:ph idx="2" type="body"/>
          </p:nvPr>
        </p:nvSpPr>
        <p:spPr>
          <a:xfrm>
            <a:off x="609598" y="4527448"/>
            <a:ext cx="6347715"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4" name="Google Shape;94;p37"/>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7"/>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7"/>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theme" Target="../theme/theme3.xml"/><Relationship Id="rId14" Type="http://schemas.openxmlformats.org/officeDocument/2006/relationships/slideLayout" Target="../slideLayouts/slideLayout1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7"/>
          <p:cNvGrpSpPr/>
          <p:nvPr/>
        </p:nvGrpSpPr>
        <p:grpSpPr>
          <a:xfrm>
            <a:off x="-7937" y="-7937"/>
            <a:ext cx="9170987" cy="6873875"/>
            <a:chOff x="-8466" y="-8468"/>
            <a:chExt cx="9171316" cy="6874935"/>
          </a:xfrm>
        </p:grpSpPr>
        <p:cxnSp>
          <p:nvCxnSpPr>
            <p:cNvPr id="11" name="Google Shape;11;p27"/>
            <p:cNvCxnSpPr/>
            <p:nvPr/>
          </p:nvCxnSpPr>
          <p:spPr>
            <a:xfrm flipH="1" rot="10800000">
              <a:off x="5130456" y="4175239"/>
              <a:ext cx="4022869" cy="2683288"/>
            </a:xfrm>
            <a:prstGeom prst="straightConnector1">
              <a:avLst/>
            </a:prstGeom>
            <a:noFill/>
            <a:ln cap="rnd" cmpd="sng" w="9525">
              <a:solidFill>
                <a:schemeClr val="accent1">
                  <a:alpha val="69803"/>
                </a:schemeClr>
              </a:solidFill>
              <a:prstDash val="solid"/>
              <a:miter lim="800000"/>
              <a:headEnd len="med" w="med" type="none"/>
              <a:tailEnd len="med" w="med" type="none"/>
            </a:ln>
          </p:spPr>
        </p:cxnSp>
        <p:cxnSp>
          <p:nvCxnSpPr>
            <p:cNvPr id="12" name="Google Shape;12;p27"/>
            <p:cNvCxnSpPr/>
            <p:nvPr/>
          </p:nvCxnSpPr>
          <p:spPr>
            <a:xfrm>
              <a:off x="7043462" y="-529"/>
              <a:ext cx="1217656" cy="6859057"/>
            </a:xfrm>
            <a:prstGeom prst="straightConnector1">
              <a:avLst/>
            </a:prstGeom>
            <a:noFill/>
            <a:ln cap="rnd" cmpd="sng" w="9525">
              <a:solidFill>
                <a:schemeClr val="accent1">
                  <a:alpha val="69803"/>
                </a:schemeClr>
              </a:solidFill>
              <a:prstDash val="solid"/>
              <a:miter lim="800000"/>
              <a:headEnd len="med" w="med" type="none"/>
              <a:tailEnd len="med" w="med" type="none"/>
            </a:ln>
          </p:spPr>
        </p:cxnSp>
        <p:sp>
          <p:nvSpPr>
            <p:cNvPr id="13" name="Google Shape;13;p27"/>
            <p:cNvSpPr/>
            <p:nvPr/>
          </p:nvSpPr>
          <p:spPr>
            <a:xfrm>
              <a:off x="6892644" y="-529"/>
              <a:ext cx="2268619" cy="686699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86"/>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4" name="Google Shape;14;p27"/>
            <p:cNvSpPr/>
            <p:nvPr/>
          </p:nvSpPr>
          <p:spPr>
            <a:xfrm>
              <a:off x="7205393" y="-8468"/>
              <a:ext cx="1947932" cy="6866996"/>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5" name="Google Shape;15;p27"/>
            <p:cNvSpPr/>
            <p:nvPr/>
          </p:nvSpPr>
          <p:spPr>
            <a:xfrm>
              <a:off x="6638635" y="3919613"/>
              <a:ext cx="2513103" cy="2938915"/>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17B0E4">
                <a:alpha val="6549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6" name="Google Shape;16;p27"/>
            <p:cNvSpPr/>
            <p:nvPr/>
          </p:nvSpPr>
          <p:spPr>
            <a:xfrm>
              <a:off x="7010123" y="-8468"/>
              <a:ext cx="2143202" cy="6866996"/>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17B0E4">
                <a:alpha val="4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7" name="Google Shape;17;p27"/>
            <p:cNvSpPr/>
            <p:nvPr/>
          </p:nvSpPr>
          <p:spPr>
            <a:xfrm>
              <a:off x="8296044" y="-8468"/>
              <a:ext cx="857281" cy="6866996"/>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8" name="Google Shape;18;p27"/>
            <p:cNvSpPr/>
            <p:nvPr/>
          </p:nvSpPr>
          <p:spPr>
            <a:xfrm>
              <a:off x="8094425" y="-8468"/>
              <a:ext cx="1066838" cy="6866996"/>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236292">
                <a:alpha val="8156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9" name="Google Shape;19;p27"/>
            <p:cNvSpPr/>
            <p:nvPr/>
          </p:nvSpPr>
          <p:spPr>
            <a:xfrm>
              <a:off x="8069024" y="4894488"/>
              <a:ext cx="1093826" cy="196404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17B0E4">
                <a:alpha val="6549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20" name="Google Shape;20;p27"/>
            <p:cNvSpPr/>
            <p:nvPr/>
          </p:nvSpPr>
          <p:spPr>
            <a:xfrm>
              <a:off x="-8466" y="-8468"/>
              <a:ext cx="863632" cy="5698416"/>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70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grpSp>
      <p:sp>
        <p:nvSpPr>
          <p:cNvPr id="21" name="Google Shape;21;p27"/>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2pPr>
            <a:lvl3pPr lvl="2"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3pPr>
            <a:lvl4pPr lvl="3"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4pPr>
            <a:lvl5pPr lvl="4"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27"/>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404040"/>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404040"/>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404040"/>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27"/>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900" u="none">
                <a:solidFill>
                  <a:srgbClr val="898989"/>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27"/>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27"/>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grpSp>
        <p:nvGrpSpPr>
          <p:cNvPr id="33" name="Google Shape;33;p29"/>
          <p:cNvGrpSpPr/>
          <p:nvPr/>
        </p:nvGrpSpPr>
        <p:grpSpPr>
          <a:xfrm>
            <a:off x="-7937" y="-7937"/>
            <a:ext cx="9170987" cy="6873875"/>
            <a:chOff x="-8467" y="-8468"/>
            <a:chExt cx="9171317" cy="6874935"/>
          </a:xfrm>
        </p:grpSpPr>
        <p:sp>
          <p:nvSpPr>
            <p:cNvPr id="34" name="Google Shape;34;p29"/>
            <p:cNvSpPr/>
            <p:nvPr/>
          </p:nvSpPr>
          <p:spPr>
            <a:xfrm>
              <a:off x="-8467" y="4013290"/>
              <a:ext cx="457217" cy="285317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cxnSp>
          <p:nvCxnSpPr>
            <p:cNvPr id="35" name="Google Shape;35;p29"/>
            <p:cNvCxnSpPr/>
            <p:nvPr/>
          </p:nvCxnSpPr>
          <p:spPr>
            <a:xfrm flipH="1" rot="10800000">
              <a:off x="5130455" y="4175239"/>
              <a:ext cx="4022869" cy="2683288"/>
            </a:xfrm>
            <a:prstGeom prst="straightConnector1">
              <a:avLst/>
            </a:prstGeom>
            <a:noFill/>
            <a:ln cap="rnd" cmpd="sng" w="9525">
              <a:solidFill>
                <a:schemeClr val="accent1">
                  <a:alpha val="69803"/>
                </a:schemeClr>
              </a:solidFill>
              <a:prstDash val="solid"/>
              <a:miter lim="800000"/>
              <a:headEnd len="med" w="med" type="none"/>
              <a:tailEnd len="med" w="med" type="none"/>
            </a:ln>
          </p:spPr>
        </p:cxnSp>
        <p:cxnSp>
          <p:nvCxnSpPr>
            <p:cNvPr id="36" name="Google Shape;36;p29"/>
            <p:cNvCxnSpPr/>
            <p:nvPr/>
          </p:nvCxnSpPr>
          <p:spPr>
            <a:xfrm>
              <a:off x="7043462" y="-529"/>
              <a:ext cx="1217656" cy="6859057"/>
            </a:xfrm>
            <a:prstGeom prst="straightConnector1">
              <a:avLst/>
            </a:prstGeom>
            <a:noFill/>
            <a:ln cap="rnd" cmpd="sng" w="9525">
              <a:solidFill>
                <a:schemeClr val="accent1">
                  <a:alpha val="69803"/>
                </a:schemeClr>
              </a:solidFill>
              <a:prstDash val="solid"/>
              <a:miter lim="800000"/>
              <a:headEnd len="med" w="med" type="none"/>
              <a:tailEnd len="med" w="med" type="none"/>
            </a:ln>
          </p:spPr>
        </p:cxnSp>
        <p:sp>
          <p:nvSpPr>
            <p:cNvPr id="37" name="Google Shape;37;p29"/>
            <p:cNvSpPr/>
            <p:nvPr/>
          </p:nvSpPr>
          <p:spPr>
            <a:xfrm>
              <a:off x="6892644" y="-529"/>
              <a:ext cx="2268619" cy="686699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86"/>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8" name="Google Shape;38;p29"/>
            <p:cNvSpPr/>
            <p:nvPr/>
          </p:nvSpPr>
          <p:spPr>
            <a:xfrm>
              <a:off x="7205393" y="-8468"/>
              <a:ext cx="1947932" cy="6866996"/>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1960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9" name="Google Shape;39;p29"/>
            <p:cNvSpPr/>
            <p:nvPr/>
          </p:nvSpPr>
          <p:spPr>
            <a:xfrm>
              <a:off x="6638634" y="3919613"/>
              <a:ext cx="2513103" cy="2938915"/>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17B0E4">
                <a:alpha val="6549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0" name="Google Shape;40;p29"/>
            <p:cNvSpPr/>
            <p:nvPr/>
          </p:nvSpPr>
          <p:spPr>
            <a:xfrm>
              <a:off x="7010123" y="-8468"/>
              <a:ext cx="2143202" cy="6866996"/>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17B0E4">
                <a:alpha val="4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1" name="Google Shape;41;p29"/>
            <p:cNvSpPr/>
            <p:nvPr/>
          </p:nvSpPr>
          <p:spPr>
            <a:xfrm>
              <a:off x="8296044" y="-8468"/>
              <a:ext cx="857281" cy="6866996"/>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2" name="Google Shape;42;p29"/>
            <p:cNvSpPr/>
            <p:nvPr/>
          </p:nvSpPr>
          <p:spPr>
            <a:xfrm>
              <a:off x="8094425" y="-8468"/>
              <a:ext cx="1066838" cy="6866996"/>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236292">
                <a:alpha val="81568"/>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43" name="Google Shape;43;p29"/>
            <p:cNvSpPr/>
            <p:nvPr/>
          </p:nvSpPr>
          <p:spPr>
            <a:xfrm>
              <a:off x="8069024" y="4894488"/>
              <a:ext cx="1093826" cy="196404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17B0E4">
                <a:alpha val="6549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grpSp>
      <p:sp>
        <p:nvSpPr>
          <p:cNvPr id="44" name="Google Shape;44;p29"/>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2pPr>
            <a:lvl3pPr lvl="2"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3pPr>
            <a:lvl4pPr lvl="3"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4pPr>
            <a:lvl5pPr lvl="4" marR="0" rtl="0" algn="l">
              <a:spcBef>
                <a:spcPts val="0"/>
              </a:spcBef>
              <a:spcAft>
                <a:spcPts val="0"/>
              </a:spcAft>
              <a:buSzPts val="1400"/>
              <a:buNone/>
              <a:defRPr b="0" i="0" sz="3600" u="none" cap="none" strike="noStrike">
                <a:solidFill>
                  <a:schemeClr val="accen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5" name="Google Shape;45;p29"/>
          <p:cNvSpPr txBox="1"/>
          <p:nvPr>
            <p:ph idx="1" type="body"/>
          </p:nvPr>
        </p:nvSpPr>
        <p:spPr>
          <a:xfrm>
            <a:off x="609600" y="2160587"/>
            <a:ext cx="6348412" cy="3881437"/>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404040"/>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404040"/>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404040"/>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404040"/>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Google Shape;46;p29"/>
          <p:cNvSpPr txBox="1"/>
          <p:nvPr>
            <p:ph idx="10" type="dt"/>
          </p:nvPr>
        </p:nvSpPr>
        <p:spPr>
          <a:xfrm>
            <a:off x="5405437" y="6042025"/>
            <a:ext cx="68421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900" u="none">
                <a:solidFill>
                  <a:srgbClr val="898989"/>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7" name="Google Shape;47;p29"/>
          <p:cNvSpPr txBox="1"/>
          <p:nvPr>
            <p:ph idx="11" type="ftr"/>
          </p:nvPr>
        </p:nvSpPr>
        <p:spPr>
          <a:xfrm>
            <a:off x="609600" y="6042025"/>
            <a:ext cx="462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48" name="Google Shape;48;p29"/>
          <p:cNvSpPr txBox="1"/>
          <p:nvPr>
            <p:ph idx="12" type="sldNum"/>
          </p:nvPr>
        </p:nvSpPr>
        <p:spPr>
          <a:xfrm>
            <a:off x="6445250" y="6042025"/>
            <a:ext cx="512762"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hrprg1r7kSs"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com/watch?v=UmZeTuVTQrE"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fr-S5CGDXBQ"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MVeFjRdSH3c"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youtube.com/watch?v=AeUa_cdaC6w"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S3AK33YOZfE"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nvSpPr>
        <p:spPr>
          <a:xfrm>
            <a:off x="325437" y="3582987"/>
            <a:ext cx="8394700" cy="1784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Englewood on the Palisades Charter School</a:t>
            </a:r>
            <a:endParaRPr/>
          </a:p>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Office of Principal</a:t>
            </a:r>
            <a:endParaRPr/>
          </a:p>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Office of Specialized Instructional Services</a:t>
            </a:r>
            <a:endParaRPr/>
          </a:p>
          <a:p>
            <a:pPr indent="0" lvl="0" marL="0" marR="0" rtl="0" algn="ct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Office of Teaching &amp; Learning</a:t>
            </a:r>
            <a:endParaRPr/>
          </a:p>
          <a:p>
            <a:pPr indent="0" lvl="0" marL="0" marR="0" rtl="0" algn="ct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 </a:t>
            </a:r>
            <a:endParaRPr/>
          </a:p>
        </p:txBody>
      </p:sp>
      <p:sp>
        <p:nvSpPr>
          <p:cNvPr id="144" name="Google Shape;144;p1"/>
          <p:cNvSpPr txBox="1"/>
          <p:nvPr/>
        </p:nvSpPr>
        <p:spPr>
          <a:xfrm>
            <a:off x="533400" y="804853"/>
            <a:ext cx="7772400" cy="1373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600">
                <a:solidFill>
                  <a:srgbClr val="5FCBEF"/>
                </a:solidFill>
                <a:latin typeface="Gill Sans"/>
                <a:ea typeface="Gill Sans"/>
                <a:cs typeface="Gill Sans"/>
                <a:sym typeface="Gill Sans"/>
              </a:rPr>
              <a:t>Meeting the Needs of All Students:</a:t>
            </a:r>
            <a:br>
              <a:rPr b="1" lang="en-US" sz="2600">
                <a:solidFill>
                  <a:srgbClr val="5FCBEF"/>
                </a:solidFill>
                <a:latin typeface="Gill Sans"/>
                <a:ea typeface="Gill Sans"/>
                <a:cs typeface="Gill Sans"/>
                <a:sym typeface="Gill Sans"/>
              </a:rPr>
            </a:br>
            <a:r>
              <a:rPr b="1" lang="en-US" sz="2600">
                <a:solidFill>
                  <a:srgbClr val="5FCBEF"/>
                </a:solidFill>
                <a:latin typeface="Gill Sans"/>
                <a:ea typeface="Gill Sans"/>
                <a:cs typeface="Gill Sans"/>
                <a:sym typeface="Gill Sans"/>
              </a:rPr>
              <a:t>Co-Teaching</a:t>
            </a:r>
            <a:endParaRPr sz="2600">
              <a:solidFill>
                <a:srgbClr val="5FCBEF"/>
              </a:solidFill>
              <a:latin typeface="Trebuchet MS"/>
              <a:ea typeface="Trebuchet MS"/>
              <a:cs typeface="Trebuchet MS"/>
              <a:sym typeface="Trebuchet MS"/>
            </a:endParaRPr>
          </a:p>
        </p:txBody>
      </p:sp>
      <p:sp>
        <p:nvSpPr>
          <p:cNvPr id="145" name="Google Shape;145;p1"/>
          <p:cNvSpPr txBox="1"/>
          <p:nvPr/>
        </p:nvSpPr>
        <p:spPr>
          <a:xfrm>
            <a:off x="0" y="2409575"/>
            <a:ext cx="9144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Octo</a:t>
            </a:r>
            <a:r>
              <a:rPr b="1" lang="en-US" sz="2400">
                <a:solidFill>
                  <a:srgbClr val="000000"/>
                </a:solidFill>
                <a:latin typeface="Times New Roman"/>
                <a:ea typeface="Times New Roman"/>
                <a:cs typeface="Times New Roman"/>
                <a:sym typeface="Times New Roman"/>
              </a:rPr>
              <a:t>ber 1</a:t>
            </a:r>
            <a:r>
              <a:rPr b="1" lang="en-US" sz="2400">
                <a:latin typeface="Times New Roman"/>
                <a:ea typeface="Times New Roman"/>
                <a:cs typeface="Times New Roman"/>
                <a:sym typeface="Times New Roman"/>
              </a:rPr>
              <a:t>7</a:t>
            </a:r>
            <a:r>
              <a:rPr b="1" lang="en-US" sz="2400">
                <a:solidFill>
                  <a:srgbClr val="000000"/>
                </a:solidFill>
                <a:latin typeface="Times New Roman"/>
                <a:ea typeface="Times New Roman"/>
                <a:cs typeface="Times New Roman"/>
                <a:sym typeface="Times New Roman"/>
              </a:rPr>
              <a:t>, 2022</a:t>
            </a:r>
            <a:endParaRPr b="1" sz="24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Font typeface="Gill Sans"/>
              <a:buNone/>
            </a:pPr>
            <a:r>
              <a:rPr lang="en-US">
                <a:solidFill>
                  <a:schemeClr val="dk1"/>
                </a:solidFill>
                <a:latin typeface="Gill Sans"/>
                <a:ea typeface="Gill Sans"/>
                <a:cs typeface="Gill Sans"/>
                <a:sym typeface="Gill Sans"/>
              </a:rPr>
              <a:t>Station Teaching</a:t>
            </a:r>
            <a:endParaRPr>
              <a:solidFill>
                <a:schemeClr val="dk1"/>
              </a:solidFill>
              <a:latin typeface="Gill Sans"/>
              <a:ea typeface="Gill Sans"/>
              <a:cs typeface="Gill Sans"/>
              <a:sym typeface="Gill Sans"/>
            </a:endParaRPr>
          </a:p>
        </p:txBody>
      </p:sp>
      <p:sp>
        <p:nvSpPr>
          <p:cNvPr id="257" name="Google Shape;257;p14"/>
          <p:cNvSpPr txBox="1"/>
          <p:nvPr>
            <p:ph idx="1" type="body"/>
          </p:nvPr>
        </p:nvSpPr>
        <p:spPr>
          <a:xfrm>
            <a:off x="4989500" y="1905000"/>
            <a:ext cx="3906900" cy="284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560"/>
              <a:buFont typeface="Noto Sans Symbols"/>
              <a:buChar char="►"/>
            </a:pPr>
            <a:r>
              <a:rPr lang="en-US" sz="2700">
                <a:latin typeface="Gill Sans"/>
                <a:ea typeface="Gill Sans"/>
                <a:cs typeface="Gill Sans"/>
                <a:sym typeface="Gill Sans"/>
              </a:rPr>
              <a:t>Co-teachers divide content and students</a:t>
            </a:r>
            <a:endParaRPr sz="2700">
              <a:latin typeface="Gill Sans"/>
              <a:ea typeface="Gill Sans"/>
              <a:cs typeface="Gill Sans"/>
              <a:sym typeface="Gill Sans"/>
            </a:endParaRPr>
          </a:p>
          <a:p>
            <a:pPr indent="-342900" lvl="0" marL="342900" marR="0" rtl="0" algn="l">
              <a:lnSpc>
                <a:spcPct val="100000"/>
              </a:lnSpc>
              <a:spcBef>
                <a:spcPts val="0"/>
              </a:spcBef>
              <a:spcAft>
                <a:spcPts val="0"/>
              </a:spcAft>
              <a:buClr>
                <a:schemeClr val="accent1"/>
              </a:buClr>
              <a:buSzPts val="2560"/>
              <a:buFont typeface="Noto Sans Symbols"/>
              <a:buChar char="►"/>
            </a:pPr>
            <a:r>
              <a:rPr lang="en-US" sz="2700">
                <a:latin typeface="Gill Sans"/>
                <a:ea typeface="Gill Sans"/>
                <a:cs typeface="Gill Sans"/>
                <a:sym typeface="Gill Sans"/>
              </a:rPr>
              <a:t>Students rotate from one teacher to another</a:t>
            </a:r>
            <a:endParaRPr sz="2700">
              <a:latin typeface="Gill Sans"/>
              <a:ea typeface="Gill Sans"/>
              <a:cs typeface="Gill Sans"/>
              <a:sym typeface="Gill Sans"/>
            </a:endParaRPr>
          </a:p>
          <a:p>
            <a:pPr indent="-342900" lvl="0" marL="342900" marR="0" rtl="0" algn="l">
              <a:lnSpc>
                <a:spcPct val="100000"/>
              </a:lnSpc>
              <a:spcBef>
                <a:spcPts val="0"/>
              </a:spcBef>
              <a:spcAft>
                <a:spcPts val="0"/>
              </a:spcAft>
              <a:buClr>
                <a:schemeClr val="accent1"/>
              </a:buClr>
              <a:buSzPts val="2560"/>
              <a:buFont typeface="Noto Sans Symbols"/>
              <a:buChar char="►"/>
            </a:pPr>
            <a:r>
              <a:rPr lang="en-US" sz="2700">
                <a:latin typeface="Gill Sans"/>
                <a:ea typeface="Gill Sans"/>
                <a:cs typeface="Gill Sans"/>
                <a:sym typeface="Gill Sans"/>
              </a:rPr>
              <a:t>A third group works independently</a:t>
            </a:r>
            <a:endParaRPr sz="3200">
              <a:latin typeface="Gill Sans"/>
              <a:ea typeface="Gill Sans"/>
              <a:cs typeface="Gill Sans"/>
              <a:sym typeface="Gill Sans"/>
            </a:endParaRPr>
          </a:p>
        </p:txBody>
      </p:sp>
      <p:sp>
        <p:nvSpPr>
          <p:cNvPr id="258" name="Google Shape;258;p14"/>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pic>
        <p:nvPicPr>
          <p:cNvPr id="259" name="Google Shape;259;p14" title="Station Teaching">
            <a:hlinkClick r:id="rId3"/>
          </p:cNvPr>
          <p:cNvPicPr preferRelativeResize="0"/>
          <p:nvPr/>
        </p:nvPicPr>
        <p:blipFill>
          <a:blip r:embed="rId4">
            <a:alphaModFix/>
          </a:blip>
          <a:stretch>
            <a:fillRect/>
          </a:stretch>
        </p:blipFill>
        <p:spPr>
          <a:xfrm>
            <a:off x="228600" y="171450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6497e4d404_4_1"/>
          <p:cNvSpPr txBox="1"/>
          <p:nvPr>
            <p:ph type="title"/>
          </p:nvPr>
        </p:nvSpPr>
        <p:spPr>
          <a:xfrm>
            <a:off x="609600" y="609600"/>
            <a:ext cx="63483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Parallel Teaching</a:t>
            </a:r>
            <a:endParaRPr/>
          </a:p>
        </p:txBody>
      </p:sp>
      <p:sp>
        <p:nvSpPr>
          <p:cNvPr id="266" name="Google Shape;266;g16497e4d404_4_1"/>
          <p:cNvSpPr txBox="1"/>
          <p:nvPr>
            <p:ph idx="1" type="body"/>
          </p:nvPr>
        </p:nvSpPr>
        <p:spPr>
          <a:xfrm>
            <a:off x="341300" y="1905000"/>
            <a:ext cx="3906900" cy="3606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Co-teachers teach the same content to different groups of students at the same time</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Groups are heterogeneous</a:t>
            </a:r>
            <a:endParaRPr b="0" i="0" sz="3200" u="none">
              <a:solidFill>
                <a:srgbClr val="404040"/>
              </a:solidFill>
              <a:latin typeface="Gill Sans"/>
              <a:ea typeface="Gill Sans"/>
              <a:cs typeface="Gill Sans"/>
              <a:sym typeface="Gill Sans"/>
            </a:endParaRPr>
          </a:p>
        </p:txBody>
      </p:sp>
      <p:sp>
        <p:nvSpPr>
          <p:cNvPr id="267" name="Google Shape;267;g16497e4d404_4_1"/>
          <p:cNvSpPr txBox="1"/>
          <p:nvPr/>
        </p:nvSpPr>
        <p:spPr>
          <a:xfrm>
            <a:off x="8458200" y="6253162"/>
            <a:ext cx="453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pic>
        <p:nvPicPr>
          <p:cNvPr descr="Each teacher instructs half the students. The two teachers are addressing the same instructional material and presenting the material using the same teaching strategy. The greatest benefit to this approach is the reduction of student to teacher ratio (Cook &amp; Friend, 2005)." id="268" name="Google Shape;268;g16497e4d404_4_1" title="Parallel Teaching Model">
            <a:hlinkClick r:id="rId3"/>
          </p:cNvPr>
          <p:cNvPicPr preferRelativeResize="0"/>
          <p:nvPr/>
        </p:nvPicPr>
        <p:blipFill>
          <a:blip r:embed="rId4">
            <a:alphaModFix/>
          </a:blip>
          <a:stretch>
            <a:fillRect/>
          </a:stretch>
        </p:blipFill>
        <p:spPr>
          <a:xfrm>
            <a:off x="4248200" y="1968500"/>
            <a:ext cx="4724400" cy="354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5"/>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Alternative Teaching </a:t>
            </a:r>
            <a:endParaRPr/>
          </a:p>
        </p:txBody>
      </p:sp>
      <p:sp>
        <p:nvSpPr>
          <p:cNvPr id="275" name="Google Shape;275;p15"/>
          <p:cNvSpPr txBox="1"/>
          <p:nvPr>
            <p:ph idx="1" type="body"/>
          </p:nvPr>
        </p:nvSpPr>
        <p:spPr>
          <a:xfrm>
            <a:off x="4572000" y="1981200"/>
            <a:ext cx="4256100" cy="21528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accent1"/>
              </a:buClr>
              <a:buSzPts val="2360"/>
              <a:buFont typeface="Noto Sans Symbols"/>
              <a:buChar char="►"/>
            </a:pPr>
            <a:r>
              <a:rPr b="0" i="0" lang="en-US" sz="3000" u="none">
                <a:solidFill>
                  <a:srgbClr val="404040"/>
                </a:solidFill>
                <a:latin typeface="Gill Sans"/>
                <a:ea typeface="Gill Sans"/>
                <a:cs typeface="Gill Sans"/>
                <a:sym typeface="Gill Sans"/>
              </a:rPr>
              <a:t>One teacher is teaching a lesson to the whole group</a:t>
            </a:r>
            <a:endParaRPr b="0" i="0" sz="3000" u="none">
              <a:solidFill>
                <a:srgbClr val="404040"/>
              </a:solidFill>
              <a:latin typeface="Gill Sans"/>
              <a:ea typeface="Gill Sans"/>
              <a:cs typeface="Gill Sans"/>
              <a:sym typeface="Gill Sans"/>
            </a:endParaRPr>
          </a:p>
          <a:p>
            <a:pPr indent="-330200" lvl="0" marL="342900" marR="0" rtl="0" algn="l">
              <a:lnSpc>
                <a:spcPct val="100000"/>
              </a:lnSpc>
              <a:spcBef>
                <a:spcPts val="1000"/>
              </a:spcBef>
              <a:spcAft>
                <a:spcPts val="0"/>
              </a:spcAft>
              <a:buClr>
                <a:schemeClr val="accent1"/>
              </a:buClr>
              <a:buSzPts val="2360"/>
              <a:buFont typeface="Noto Sans Symbols"/>
              <a:buChar char="►"/>
            </a:pPr>
            <a:r>
              <a:rPr b="0" i="0" lang="en-US" sz="3000" u="none">
                <a:solidFill>
                  <a:srgbClr val="404040"/>
                </a:solidFill>
                <a:latin typeface="Gill Sans"/>
                <a:ea typeface="Gill Sans"/>
                <a:cs typeface="Gill Sans"/>
                <a:sym typeface="Gill Sans"/>
              </a:rPr>
              <a:t>Co-teacher is teaching the same information to a small group through a different approach</a:t>
            </a:r>
            <a:endParaRPr b="0" i="0" sz="1600" u="none">
              <a:solidFill>
                <a:srgbClr val="404040"/>
              </a:solidFill>
              <a:latin typeface="Trebuchet MS"/>
              <a:ea typeface="Trebuchet MS"/>
              <a:cs typeface="Trebuchet MS"/>
              <a:sym typeface="Trebuchet MS"/>
            </a:endParaRPr>
          </a:p>
        </p:txBody>
      </p:sp>
      <p:sp>
        <p:nvSpPr>
          <p:cNvPr id="276" name="Google Shape;276;p15"/>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pic>
        <p:nvPicPr>
          <p:cNvPr id="277" name="Google Shape;277;p15" title="Alternative (Differentiated) Teaching">
            <a:hlinkClick r:id="rId3"/>
          </p:cNvPr>
          <p:cNvPicPr preferRelativeResize="0"/>
          <p:nvPr/>
        </p:nvPicPr>
        <p:blipFill>
          <a:blip r:embed="rId4">
            <a:alphaModFix/>
          </a:blip>
          <a:stretch>
            <a:fillRect/>
          </a:stretch>
        </p:blipFill>
        <p:spPr>
          <a:xfrm>
            <a:off x="250600" y="2381400"/>
            <a:ext cx="4152674" cy="31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6"/>
          <p:cNvSpPr txBox="1"/>
          <p:nvPr>
            <p:ph type="title"/>
          </p:nvPr>
        </p:nvSpPr>
        <p:spPr>
          <a:xfrm>
            <a:off x="886950" y="609600"/>
            <a:ext cx="7349100" cy="736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Team Teaching </a:t>
            </a:r>
            <a:endParaRPr/>
          </a:p>
        </p:txBody>
      </p:sp>
      <p:sp>
        <p:nvSpPr>
          <p:cNvPr id="284" name="Google Shape;284;p16"/>
          <p:cNvSpPr txBox="1"/>
          <p:nvPr>
            <p:ph idx="1" type="body"/>
          </p:nvPr>
        </p:nvSpPr>
        <p:spPr>
          <a:xfrm>
            <a:off x="403225" y="1828800"/>
            <a:ext cx="8409000" cy="162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Co-teachers plan, design and deliver instruction</a:t>
            </a:r>
            <a:endParaRPr b="0" i="0" sz="3200" u="none">
              <a:solidFill>
                <a:srgbClr val="404040"/>
              </a:solidFill>
              <a:latin typeface="Gill Sans"/>
              <a:ea typeface="Gill Sans"/>
              <a:cs typeface="Gill Sans"/>
              <a:sym typeface="Gill Sans"/>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Co-teachers assume responsibility for all students</a:t>
            </a:r>
            <a:endParaRPr sz="3200">
              <a:latin typeface="Gill Sans"/>
              <a:ea typeface="Gill Sans"/>
              <a:cs typeface="Gill Sans"/>
              <a:sym typeface="Gill Sans"/>
            </a:endParaRPr>
          </a:p>
        </p:txBody>
      </p:sp>
      <p:sp>
        <p:nvSpPr>
          <p:cNvPr id="285" name="Google Shape;285;p16"/>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pic>
        <p:nvPicPr>
          <p:cNvPr id="286" name="Google Shape;286;p16" title="Team Teaching">
            <a:hlinkClick r:id="rId3"/>
          </p:cNvPr>
          <p:cNvPicPr preferRelativeResize="0"/>
          <p:nvPr/>
        </p:nvPicPr>
        <p:blipFill>
          <a:blip r:embed="rId4">
            <a:alphaModFix/>
          </a:blip>
          <a:stretch>
            <a:fillRect/>
          </a:stretch>
        </p:blipFill>
        <p:spPr>
          <a:xfrm>
            <a:off x="2362200" y="3454800"/>
            <a:ext cx="4131200" cy="309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ph type="title"/>
          </p:nvPr>
        </p:nvSpPr>
        <p:spPr>
          <a:xfrm>
            <a:off x="609600" y="609600"/>
            <a:ext cx="6348300" cy="857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One Teach, One Assist</a:t>
            </a:r>
            <a:endParaRPr/>
          </a:p>
        </p:txBody>
      </p:sp>
      <p:sp>
        <p:nvSpPr>
          <p:cNvPr id="293" name="Google Shape;293;p17"/>
          <p:cNvSpPr txBox="1"/>
          <p:nvPr>
            <p:ph idx="1" type="body"/>
          </p:nvPr>
        </p:nvSpPr>
        <p:spPr>
          <a:xfrm>
            <a:off x="309550" y="3962400"/>
            <a:ext cx="8472600" cy="232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One teacher is primarily responsible for teaching the lesson</a:t>
            </a:r>
            <a:endParaRPr b="0" i="0" sz="3200" u="none">
              <a:solidFill>
                <a:srgbClr val="404040"/>
              </a:solidFill>
              <a:latin typeface="Gill Sans"/>
              <a:ea typeface="Gill Sans"/>
              <a:cs typeface="Gill Sans"/>
              <a:sym typeface="Gill Sans"/>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Co-teacher provides quiet assistance to students as needed </a:t>
            </a:r>
            <a:endParaRPr/>
          </a:p>
        </p:txBody>
      </p:sp>
      <p:sp>
        <p:nvSpPr>
          <p:cNvPr id="294" name="Google Shape;294;p17"/>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pic>
        <p:nvPicPr>
          <p:cNvPr id="295" name="Google Shape;295;p17" title="One Teach, One Assist">
            <a:hlinkClick r:id="rId3"/>
          </p:cNvPr>
          <p:cNvPicPr preferRelativeResize="0"/>
          <p:nvPr/>
        </p:nvPicPr>
        <p:blipFill>
          <a:blip r:embed="rId4">
            <a:alphaModFix/>
          </a:blip>
          <a:stretch>
            <a:fillRect/>
          </a:stretch>
        </p:blipFill>
        <p:spPr>
          <a:xfrm>
            <a:off x="2395013" y="1341425"/>
            <a:ext cx="3494633" cy="2620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8"/>
          <p:cNvPicPr preferRelativeResize="0"/>
          <p:nvPr/>
        </p:nvPicPr>
        <p:blipFill rotWithShape="1">
          <a:blip r:embed="rId3">
            <a:alphaModFix/>
          </a:blip>
          <a:srcRect b="0" l="0" r="0" t="0"/>
          <a:stretch/>
        </p:blipFill>
        <p:spPr>
          <a:xfrm>
            <a:off x="658812" y="2309812"/>
            <a:ext cx="3657600" cy="3816350"/>
          </a:xfrm>
          <a:prstGeom prst="rect">
            <a:avLst/>
          </a:prstGeom>
          <a:noFill/>
          <a:ln>
            <a:noFill/>
          </a:ln>
        </p:spPr>
      </p:pic>
      <p:sp>
        <p:nvSpPr>
          <p:cNvPr id="302" name="Google Shape;302;p18"/>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Trebuchet MS"/>
              <a:buNone/>
            </a:pPr>
            <a:r>
              <a:rPr b="0" i="0" lang="en-US" sz="3600" u="none">
                <a:solidFill>
                  <a:schemeClr val="dk1"/>
                </a:solidFill>
                <a:latin typeface="Trebuchet MS"/>
                <a:ea typeface="Trebuchet MS"/>
                <a:cs typeface="Trebuchet MS"/>
                <a:sym typeface="Trebuchet MS"/>
              </a:rPr>
              <a:t>Classroom Environment</a:t>
            </a:r>
            <a:endParaRPr/>
          </a:p>
        </p:txBody>
      </p:sp>
      <p:sp>
        <p:nvSpPr>
          <p:cNvPr id="303" name="Google Shape;303;p18"/>
          <p:cNvSpPr txBox="1"/>
          <p:nvPr>
            <p:ph idx="1" type="body"/>
          </p:nvPr>
        </p:nvSpPr>
        <p:spPr>
          <a:xfrm>
            <a:off x="609600" y="2160587"/>
            <a:ext cx="3087687" cy="3881437"/>
          </a:xfrm>
          <a:prstGeom prst="rect">
            <a:avLst/>
          </a:prstGeom>
          <a:noFill/>
          <a:ln cap="flat" cmpd="sng" w="28575">
            <a:solidFill>
              <a:schemeClr val="accent1"/>
            </a:solidFill>
            <a:prstDash val="solid"/>
            <a:miter lim="524288"/>
            <a:headEnd len="sm" w="sm" type="none"/>
            <a:tailEnd len="sm" w="sm" type="none"/>
          </a:ln>
        </p:spPr>
        <p:txBody>
          <a:bodyPr anchorCtr="0" anchor="t" bIns="45700" lIns="91425" spcFirstLastPara="1" rIns="91425" wrap="square" tIns="45700">
            <a:noAutofit/>
          </a:bodyPr>
          <a:lstStyle/>
          <a:p>
            <a:pPr indent="-251459" lvl="0" marL="342900" marR="0" rtl="0" algn="l">
              <a:lnSpc>
                <a:spcPct val="100000"/>
              </a:lnSpc>
              <a:spcBef>
                <a:spcPts val="0"/>
              </a:spcBef>
              <a:spcAft>
                <a:spcPts val="0"/>
              </a:spcAft>
              <a:buClr>
                <a:schemeClr val="accent1"/>
              </a:buClr>
              <a:buSzPts val="1440"/>
              <a:buFont typeface="Noto Sans Symbols"/>
              <a:buNone/>
            </a:pPr>
            <a:r>
              <a:t/>
            </a:r>
            <a:endParaRPr b="0" i="0" sz="1800" u="none">
              <a:solidFill>
                <a:srgbClr val="404040"/>
              </a:solidFill>
              <a:latin typeface="Trebuchet MS"/>
              <a:ea typeface="Trebuchet MS"/>
              <a:cs typeface="Trebuchet MS"/>
              <a:sym typeface="Trebuchet MS"/>
            </a:endParaRPr>
          </a:p>
          <a:p>
            <a:pPr indent="-251459" lvl="0" marL="342900" marR="0" rtl="0" algn="l">
              <a:lnSpc>
                <a:spcPct val="100000"/>
              </a:lnSpc>
              <a:spcBef>
                <a:spcPts val="1000"/>
              </a:spcBef>
              <a:spcAft>
                <a:spcPts val="0"/>
              </a:spcAft>
              <a:buClr>
                <a:schemeClr val="accent1"/>
              </a:buClr>
              <a:buSzPts val="1440"/>
              <a:buFont typeface="Noto Sans Symbols"/>
              <a:buNone/>
            </a:pPr>
            <a:r>
              <a:t/>
            </a:r>
            <a:endParaRPr b="0" i="0" sz="1800" u="none">
              <a:solidFill>
                <a:srgbClr val="404040"/>
              </a:solidFill>
              <a:latin typeface="Trebuchet MS"/>
              <a:ea typeface="Trebuchet MS"/>
              <a:cs typeface="Trebuchet MS"/>
              <a:sym typeface="Trebuchet MS"/>
            </a:endParaRPr>
          </a:p>
          <a:p>
            <a:pPr indent="-200660" lvl="0" marL="342900" marR="0" rtl="0" algn="l">
              <a:lnSpc>
                <a:spcPct val="100000"/>
              </a:lnSpc>
              <a:spcBef>
                <a:spcPts val="1000"/>
              </a:spcBef>
              <a:spcAft>
                <a:spcPts val="0"/>
              </a:spcAft>
              <a:buClr>
                <a:schemeClr val="accent1"/>
              </a:buClr>
              <a:buSzPts val="2240"/>
              <a:buFont typeface="Noto Sans Symbols"/>
              <a:buNone/>
            </a:pPr>
            <a:r>
              <a:t/>
            </a:r>
            <a:endParaRPr b="1" i="0" sz="2800" u="none">
              <a:solidFill>
                <a:srgbClr val="404040"/>
              </a:solidFill>
              <a:latin typeface="Trebuchet MS"/>
              <a:ea typeface="Trebuchet MS"/>
              <a:cs typeface="Trebuchet MS"/>
              <a:sym typeface="Trebuchet MS"/>
            </a:endParaRPr>
          </a:p>
          <a:p>
            <a:pPr indent="-200660" lvl="0" marL="342900" marR="0" rtl="0" algn="l">
              <a:lnSpc>
                <a:spcPct val="100000"/>
              </a:lnSpc>
              <a:spcBef>
                <a:spcPts val="1000"/>
              </a:spcBef>
              <a:spcAft>
                <a:spcPts val="0"/>
              </a:spcAft>
              <a:buClr>
                <a:schemeClr val="accent1"/>
              </a:buClr>
              <a:buSzPts val="2240"/>
              <a:buFont typeface="Noto Sans Symbols"/>
              <a:buNone/>
            </a:pPr>
            <a:r>
              <a:t/>
            </a:r>
            <a:endParaRPr b="1" i="0" sz="2800" u="none">
              <a:solidFill>
                <a:srgbClr val="404040"/>
              </a:solidFill>
              <a:latin typeface="Trebuchet MS"/>
              <a:ea typeface="Trebuchet MS"/>
              <a:cs typeface="Trebuchet MS"/>
              <a:sym typeface="Trebuchet MS"/>
            </a:endParaRPr>
          </a:p>
          <a:p>
            <a:pPr indent="-200660" lvl="0" marL="342900" marR="0" rtl="0" algn="l">
              <a:lnSpc>
                <a:spcPct val="100000"/>
              </a:lnSpc>
              <a:spcBef>
                <a:spcPts val="1000"/>
              </a:spcBef>
              <a:spcAft>
                <a:spcPts val="0"/>
              </a:spcAft>
              <a:buClr>
                <a:schemeClr val="accent1"/>
              </a:buClr>
              <a:buSzPts val="2240"/>
              <a:buFont typeface="Noto Sans Symbols"/>
              <a:buNone/>
            </a:pPr>
            <a:r>
              <a:t/>
            </a:r>
            <a:endParaRPr b="1" i="0" sz="2800" u="none">
              <a:solidFill>
                <a:srgbClr val="404040"/>
              </a:solidFill>
              <a:latin typeface="Trebuchet MS"/>
              <a:ea typeface="Trebuchet MS"/>
              <a:cs typeface="Trebuchet MS"/>
              <a:sym typeface="Trebuchet MS"/>
            </a:endParaRPr>
          </a:p>
          <a:p>
            <a:pPr indent="-200660" lvl="0" marL="342900" marR="0" rtl="0" algn="l">
              <a:spcBef>
                <a:spcPts val="1000"/>
              </a:spcBef>
              <a:spcAft>
                <a:spcPts val="0"/>
              </a:spcAft>
              <a:buClr>
                <a:schemeClr val="accent1"/>
              </a:buClr>
              <a:buSzPts val="2240"/>
              <a:buFont typeface="Noto Sans Symbols"/>
              <a:buNone/>
            </a:pPr>
            <a:r>
              <a:t/>
            </a:r>
            <a:endParaRPr b="1" i="0" sz="2800" u="none">
              <a:solidFill>
                <a:srgbClr val="404040"/>
              </a:solidFill>
              <a:latin typeface="Trebuchet MS"/>
              <a:ea typeface="Trebuchet MS"/>
              <a:cs typeface="Trebuchet MS"/>
              <a:sym typeface="Trebuchet MS"/>
            </a:endParaRPr>
          </a:p>
        </p:txBody>
      </p:sp>
      <p:pic>
        <p:nvPicPr>
          <p:cNvPr descr="chart" id="304" name="Google Shape;304;p18"/>
          <p:cNvPicPr preferRelativeResize="0"/>
          <p:nvPr>
            <p:ph idx="2" type="body"/>
          </p:nvPr>
        </p:nvPicPr>
        <p:blipFill rotWithShape="1">
          <a:blip r:embed="rId4">
            <a:alphaModFix/>
          </a:blip>
          <a:srcRect b="0" l="0" r="0" t="0"/>
          <a:stretch/>
        </p:blipFill>
        <p:spPr>
          <a:xfrm>
            <a:off x="3868737" y="2932112"/>
            <a:ext cx="3089275" cy="2338387"/>
          </a:xfrm>
          <a:prstGeom prst="rect">
            <a:avLst/>
          </a:prstGeom>
          <a:noFill/>
          <a:ln cap="flat" cmpd="sng" w="28575">
            <a:solidFill>
              <a:schemeClr val="accent1"/>
            </a:solidFill>
            <a:prstDash val="solid"/>
            <a:miter lim="524288"/>
            <a:headEnd len="sm" w="sm" type="none"/>
            <a:tailEnd len="sm" w="sm" type="none"/>
          </a:ln>
        </p:spPr>
      </p:pic>
      <p:sp>
        <p:nvSpPr>
          <p:cNvPr id="305" name="Google Shape;305;p18"/>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9"/>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Trebuchet MS"/>
              <a:buNone/>
            </a:pPr>
            <a:r>
              <a:rPr b="0" i="0" lang="en-US" sz="3600" u="none">
                <a:solidFill>
                  <a:schemeClr val="dk1"/>
                </a:solidFill>
                <a:latin typeface="Trebuchet MS"/>
                <a:ea typeface="Trebuchet MS"/>
                <a:cs typeface="Trebuchet MS"/>
                <a:sym typeface="Trebuchet MS"/>
              </a:rPr>
              <a:t>Classroom Environment</a:t>
            </a:r>
            <a:endParaRPr/>
          </a:p>
        </p:txBody>
      </p:sp>
      <p:pic>
        <p:nvPicPr>
          <p:cNvPr id="311" name="Google Shape;311;p19"/>
          <p:cNvPicPr preferRelativeResize="0"/>
          <p:nvPr>
            <p:ph idx="1" type="body"/>
          </p:nvPr>
        </p:nvPicPr>
        <p:blipFill rotWithShape="1">
          <a:blip r:embed="rId3">
            <a:alphaModFix/>
          </a:blip>
          <a:srcRect b="0" l="0" r="0" t="0"/>
          <a:stretch/>
        </p:blipFill>
        <p:spPr>
          <a:xfrm>
            <a:off x="960437" y="3205162"/>
            <a:ext cx="2387600" cy="1790700"/>
          </a:xfrm>
          <a:prstGeom prst="rect">
            <a:avLst/>
          </a:prstGeom>
          <a:noFill/>
          <a:ln cap="flat" cmpd="sng" w="28575">
            <a:solidFill>
              <a:srgbClr val="C00000"/>
            </a:solidFill>
            <a:prstDash val="solid"/>
            <a:miter lim="524288"/>
            <a:headEnd len="sm" w="sm" type="none"/>
            <a:tailEnd len="sm" w="sm" type="none"/>
          </a:ln>
        </p:spPr>
      </p:pic>
      <p:pic>
        <p:nvPicPr>
          <p:cNvPr descr="chart" id="312" name="Google Shape;312;p19"/>
          <p:cNvPicPr preferRelativeResize="0"/>
          <p:nvPr/>
        </p:nvPicPr>
        <p:blipFill rotWithShape="1">
          <a:blip r:embed="rId4">
            <a:alphaModFix/>
          </a:blip>
          <a:srcRect b="54034" l="44116" r="22875" t="10806"/>
          <a:stretch/>
        </p:blipFill>
        <p:spPr>
          <a:xfrm>
            <a:off x="4830762" y="2286000"/>
            <a:ext cx="3657600" cy="3840162"/>
          </a:xfrm>
          <a:prstGeom prst="rect">
            <a:avLst/>
          </a:prstGeom>
          <a:noFill/>
          <a:ln cap="flat" cmpd="sng" w="28575">
            <a:solidFill>
              <a:srgbClr val="C00000"/>
            </a:solidFill>
            <a:prstDash val="solid"/>
            <a:miter lim="800000"/>
            <a:headEnd len="sm" w="sm" type="none"/>
            <a:tailEnd len="sm" w="sm" type="none"/>
          </a:ln>
        </p:spPr>
      </p:pic>
      <p:sp>
        <p:nvSpPr>
          <p:cNvPr id="313" name="Google Shape;313;p19"/>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0"/>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Trebuchet MS"/>
              <a:buNone/>
            </a:pPr>
            <a:r>
              <a:rPr b="0" i="0" lang="en-US" sz="3600" u="none">
                <a:solidFill>
                  <a:schemeClr val="dk1"/>
                </a:solidFill>
                <a:latin typeface="Trebuchet MS"/>
                <a:ea typeface="Trebuchet MS"/>
                <a:cs typeface="Trebuchet MS"/>
                <a:sym typeface="Trebuchet MS"/>
              </a:rPr>
              <a:t>Classroom Environment</a:t>
            </a:r>
            <a:endParaRPr/>
          </a:p>
        </p:txBody>
      </p:sp>
      <p:pic>
        <p:nvPicPr>
          <p:cNvPr id="319" name="Google Shape;319;p20"/>
          <p:cNvPicPr preferRelativeResize="0"/>
          <p:nvPr>
            <p:ph idx="1" type="body"/>
          </p:nvPr>
        </p:nvPicPr>
        <p:blipFill rotWithShape="1">
          <a:blip r:embed="rId3">
            <a:alphaModFix/>
          </a:blip>
          <a:srcRect b="0" l="0" r="0" t="0"/>
          <a:stretch/>
        </p:blipFill>
        <p:spPr>
          <a:xfrm>
            <a:off x="1360487" y="3529012"/>
            <a:ext cx="1587500" cy="1143000"/>
          </a:xfrm>
          <a:prstGeom prst="rect">
            <a:avLst/>
          </a:prstGeom>
          <a:noFill/>
          <a:ln cap="flat" cmpd="sng" w="28575">
            <a:solidFill>
              <a:srgbClr val="C00000"/>
            </a:solidFill>
            <a:prstDash val="solid"/>
            <a:miter lim="524288"/>
            <a:headEnd len="sm" w="sm" type="none"/>
            <a:tailEnd len="sm" w="sm" type="none"/>
          </a:ln>
        </p:spPr>
      </p:pic>
      <p:pic>
        <p:nvPicPr>
          <p:cNvPr descr="chart" id="320" name="Google Shape;320;p20"/>
          <p:cNvPicPr preferRelativeResize="0"/>
          <p:nvPr/>
        </p:nvPicPr>
        <p:blipFill rotWithShape="1">
          <a:blip r:embed="rId4">
            <a:alphaModFix/>
          </a:blip>
          <a:srcRect b="10805" l="6535" r="66993" t="51872"/>
          <a:stretch/>
        </p:blipFill>
        <p:spPr>
          <a:xfrm>
            <a:off x="5010150" y="2286000"/>
            <a:ext cx="3473450" cy="3770312"/>
          </a:xfrm>
          <a:prstGeom prst="rect">
            <a:avLst/>
          </a:prstGeom>
          <a:noFill/>
          <a:ln cap="flat" cmpd="sng" w="28575">
            <a:solidFill>
              <a:srgbClr val="C00000"/>
            </a:solidFill>
            <a:prstDash val="solid"/>
            <a:miter lim="800000"/>
            <a:headEnd len="sm" w="sm" type="none"/>
            <a:tailEnd len="sm" w="sm" type="none"/>
          </a:ln>
        </p:spPr>
      </p:pic>
      <p:sp>
        <p:nvSpPr>
          <p:cNvPr id="321" name="Google Shape;321;p20"/>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Trebuchet MS"/>
              <a:buNone/>
            </a:pPr>
            <a:r>
              <a:rPr b="0" i="0" lang="en-US" sz="3600" u="none">
                <a:solidFill>
                  <a:schemeClr val="dk1"/>
                </a:solidFill>
                <a:latin typeface="Trebuchet MS"/>
                <a:ea typeface="Trebuchet MS"/>
                <a:cs typeface="Trebuchet MS"/>
                <a:sym typeface="Trebuchet MS"/>
              </a:rPr>
              <a:t>Classroom Environment</a:t>
            </a:r>
            <a:endParaRPr/>
          </a:p>
        </p:txBody>
      </p:sp>
      <p:pic>
        <p:nvPicPr>
          <p:cNvPr id="327" name="Google Shape;327;p21"/>
          <p:cNvPicPr preferRelativeResize="0"/>
          <p:nvPr>
            <p:ph idx="1" type="body"/>
          </p:nvPr>
        </p:nvPicPr>
        <p:blipFill rotWithShape="1">
          <a:blip r:embed="rId3">
            <a:alphaModFix/>
          </a:blip>
          <a:srcRect b="0" l="0" r="0" t="0"/>
          <a:stretch/>
        </p:blipFill>
        <p:spPr>
          <a:xfrm>
            <a:off x="1519237" y="3713162"/>
            <a:ext cx="1270000" cy="774700"/>
          </a:xfrm>
          <a:prstGeom prst="rect">
            <a:avLst/>
          </a:prstGeom>
          <a:noFill/>
          <a:ln cap="flat" cmpd="sng" w="28575">
            <a:solidFill>
              <a:srgbClr val="C00000"/>
            </a:solidFill>
            <a:prstDash val="solid"/>
            <a:miter lim="524288"/>
            <a:headEnd len="sm" w="sm" type="none"/>
            <a:tailEnd len="sm" w="sm" type="none"/>
          </a:ln>
        </p:spPr>
      </p:pic>
      <p:pic>
        <p:nvPicPr>
          <p:cNvPr descr="chart" id="328" name="Google Shape;328;p21"/>
          <p:cNvPicPr preferRelativeResize="0"/>
          <p:nvPr/>
        </p:nvPicPr>
        <p:blipFill rotWithShape="1">
          <a:blip r:embed="rId4">
            <a:alphaModFix/>
          </a:blip>
          <a:srcRect b="12968" l="32679" r="40849" t="51871"/>
          <a:stretch/>
        </p:blipFill>
        <p:spPr>
          <a:xfrm>
            <a:off x="5010150" y="2286000"/>
            <a:ext cx="3473450" cy="3840162"/>
          </a:xfrm>
          <a:prstGeom prst="rect">
            <a:avLst/>
          </a:prstGeom>
          <a:noFill/>
          <a:ln cap="flat" cmpd="sng" w="28575">
            <a:solidFill>
              <a:srgbClr val="C00000"/>
            </a:solidFill>
            <a:prstDash val="solid"/>
            <a:miter lim="800000"/>
            <a:headEnd len="sm" w="sm" type="none"/>
            <a:tailEnd len="sm" w="sm" type="none"/>
          </a:ln>
        </p:spPr>
      </p:pic>
      <p:sp>
        <p:nvSpPr>
          <p:cNvPr id="329" name="Google Shape;329;p21"/>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2"/>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Trebuchet MS"/>
              <a:buNone/>
            </a:pPr>
            <a:r>
              <a:rPr b="0" i="0" lang="en-US" sz="3600" u="none">
                <a:solidFill>
                  <a:schemeClr val="dk1"/>
                </a:solidFill>
                <a:latin typeface="Trebuchet MS"/>
                <a:ea typeface="Trebuchet MS"/>
                <a:cs typeface="Trebuchet MS"/>
                <a:sym typeface="Trebuchet MS"/>
              </a:rPr>
              <a:t>Classroom Environment</a:t>
            </a:r>
            <a:endParaRPr/>
          </a:p>
        </p:txBody>
      </p:sp>
      <p:pic>
        <p:nvPicPr>
          <p:cNvPr id="335" name="Google Shape;335;p22"/>
          <p:cNvPicPr preferRelativeResize="0"/>
          <p:nvPr>
            <p:ph idx="1" type="body"/>
          </p:nvPr>
        </p:nvPicPr>
        <p:blipFill rotWithShape="1">
          <a:blip r:embed="rId3">
            <a:alphaModFix/>
          </a:blip>
          <a:srcRect b="0" l="0" r="0" t="0"/>
          <a:stretch/>
        </p:blipFill>
        <p:spPr>
          <a:xfrm>
            <a:off x="617537" y="3071812"/>
            <a:ext cx="3073400" cy="2057400"/>
          </a:xfrm>
          <a:prstGeom prst="rect">
            <a:avLst/>
          </a:prstGeom>
          <a:noFill/>
          <a:ln cap="flat" cmpd="sng" w="28575">
            <a:solidFill>
              <a:srgbClr val="C00000"/>
            </a:solidFill>
            <a:prstDash val="solid"/>
            <a:miter lim="524288"/>
            <a:headEnd len="sm" w="sm" type="none"/>
            <a:tailEnd len="sm" w="sm" type="none"/>
          </a:ln>
        </p:spPr>
      </p:pic>
      <p:pic>
        <p:nvPicPr>
          <p:cNvPr descr="chart" id="336" name="Google Shape;336;p22"/>
          <p:cNvPicPr preferRelativeResize="0"/>
          <p:nvPr/>
        </p:nvPicPr>
        <p:blipFill rotWithShape="1">
          <a:blip r:embed="rId4">
            <a:alphaModFix/>
          </a:blip>
          <a:srcRect b="12968" l="57189" r="13071" t="51871"/>
          <a:stretch/>
        </p:blipFill>
        <p:spPr>
          <a:xfrm>
            <a:off x="4921250" y="2300287"/>
            <a:ext cx="3562350" cy="3825875"/>
          </a:xfrm>
          <a:prstGeom prst="rect">
            <a:avLst/>
          </a:prstGeom>
          <a:noFill/>
          <a:ln cap="flat" cmpd="sng" w="9525">
            <a:solidFill>
              <a:srgbClr val="C00000"/>
            </a:solidFill>
            <a:prstDash val="solid"/>
            <a:miter lim="800000"/>
            <a:headEnd len="sm" w="sm" type="none"/>
            <a:tailEnd len="sm" w="sm" type="none"/>
          </a:ln>
        </p:spPr>
      </p:pic>
      <p:sp>
        <p:nvSpPr>
          <p:cNvPr id="337" name="Google Shape;337;p22"/>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Goals</a:t>
            </a:r>
            <a:endParaRPr/>
          </a:p>
        </p:txBody>
      </p:sp>
      <p:sp>
        <p:nvSpPr>
          <p:cNvPr id="152" name="Google Shape;152;p2"/>
          <p:cNvSpPr txBox="1"/>
          <p:nvPr>
            <p:ph idx="1" type="body"/>
          </p:nvPr>
        </p:nvSpPr>
        <p:spPr>
          <a:xfrm>
            <a:off x="341312" y="2090737"/>
            <a:ext cx="8532812" cy="1549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480"/>
              <a:buFont typeface="Noto Sans Symbols"/>
              <a:buNone/>
            </a:pPr>
            <a:r>
              <a:rPr b="1" i="1" lang="en-US" sz="3100" u="none" cap="none" strike="noStrike">
                <a:solidFill>
                  <a:srgbClr val="404040"/>
                </a:solidFill>
                <a:latin typeface="Gill Sans"/>
                <a:ea typeface="Gill Sans"/>
                <a:cs typeface="Gill Sans"/>
                <a:sym typeface="Gill Sans"/>
              </a:rPr>
              <a:t>Essential Question: </a:t>
            </a:r>
            <a:r>
              <a:rPr b="0" i="0" lang="en-US" sz="2400" u="none" cap="none" strike="noStrike">
                <a:solidFill>
                  <a:srgbClr val="404040"/>
                </a:solidFill>
                <a:latin typeface="Gill Sans"/>
                <a:ea typeface="Gill Sans"/>
                <a:cs typeface="Gill Sans"/>
                <a:sym typeface="Gill Sans"/>
              </a:rPr>
              <a:t>How can all stakeholders benefit from various models of co-teaching in order to foster academic achievement and effectively promote success for all learners?</a:t>
            </a:r>
            <a:endParaRPr/>
          </a:p>
          <a:p>
            <a:pPr indent="-220980" lvl="0" marL="342900" marR="0" rtl="0" algn="l">
              <a:spcBef>
                <a:spcPts val="1000"/>
              </a:spcBef>
              <a:spcAft>
                <a:spcPts val="0"/>
              </a:spcAft>
              <a:buClr>
                <a:schemeClr val="accent1"/>
              </a:buClr>
              <a:buSzPts val="1920"/>
              <a:buFont typeface="Noto Sans Symbols"/>
              <a:buNone/>
            </a:pPr>
            <a:r>
              <a:t/>
            </a:r>
            <a:endParaRPr b="0" i="0" sz="2400" u="none">
              <a:solidFill>
                <a:srgbClr val="404040"/>
              </a:solidFill>
              <a:latin typeface="Gill Sans"/>
              <a:ea typeface="Gill Sans"/>
              <a:cs typeface="Gill Sans"/>
              <a:sym typeface="Gill Sans"/>
            </a:endParaRPr>
          </a:p>
        </p:txBody>
      </p:sp>
      <p:sp>
        <p:nvSpPr>
          <p:cNvPr id="153" name="Google Shape;153;p2"/>
          <p:cNvSpPr txBox="1"/>
          <p:nvPr>
            <p:ph idx="2" type="body"/>
          </p:nvPr>
        </p:nvSpPr>
        <p:spPr>
          <a:xfrm>
            <a:off x="341312" y="3438525"/>
            <a:ext cx="8532812" cy="34194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accent1"/>
              </a:buClr>
              <a:buSzPts val="2480"/>
              <a:buFont typeface="Noto Sans Symbols"/>
              <a:buNone/>
            </a:pPr>
            <a:r>
              <a:rPr b="1" i="1" lang="en-US" sz="3100" u="none">
                <a:solidFill>
                  <a:srgbClr val="404040"/>
                </a:solidFill>
                <a:latin typeface="Gill Sans"/>
                <a:ea typeface="Gill Sans"/>
                <a:cs typeface="Gill Sans"/>
                <a:sym typeface="Gill Sans"/>
              </a:rPr>
              <a:t>Desired Outcomes: </a:t>
            </a:r>
            <a:endParaRPr/>
          </a:p>
          <a:p>
            <a:pPr indent="-342900" lvl="0" marL="342900" marR="0" rtl="0" algn="l">
              <a:lnSpc>
                <a:spcPct val="120000"/>
              </a:lnSpc>
              <a:spcBef>
                <a:spcPts val="1000"/>
              </a:spcBef>
              <a:spcAft>
                <a:spcPts val="0"/>
              </a:spcAft>
              <a:buClr>
                <a:schemeClr val="accent1"/>
              </a:buClr>
              <a:buSzPts val="1920"/>
              <a:buFont typeface="Noto Sans Symbols"/>
              <a:buChar char="►"/>
            </a:pPr>
            <a:r>
              <a:rPr b="0" i="0" lang="en-US" sz="2400" u="none">
                <a:solidFill>
                  <a:srgbClr val="404040"/>
                </a:solidFill>
                <a:latin typeface="Gill Sans"/>
                <a:ea typeface="Gill Sans"/>
                <a:cs typeface="Gill Sans"/>
                <a:sym typeface="Gill Sans"/>
              </a:rPr>
              <a:t>Identify the benefits and challenges of Co-Teaching</a:t>
            </a:r>
            <a:endParaRPr/>
          </a:p>
          <a:p>
            <a:pPr indent="-342900" lvl="0" marL="342900" marR="0" rtl="0" algn="l">
              <a:lnSpc>
                <a:spcPct val="120000"/>
              </a:lnSpc>
              <a:spcBef>
                <a:spcPts val="1000"/>
              </a:spcBef>
              <a:spcAft>
                <a:spcPts val="0"/>
              </a:spcAft>
              <a:buClr>
                <a:schemeClr val="accent1"/>
              </a:buClr>
              <a:buSzPts val="1920"/>
              <a:buFont typeface="Noto Sans Symbols"/>
              <a:buChar char="►"/>
            </a:pPr>
            <a:r>
              <a:rPr b="0" i="0" lang="en-US" sz="2400" u="none">
                <a:solidFill>
                  <a:srgbClr val="404040"/>
                </a:solidFill>
                <a:latin typeface="Gill Sans"/>
                <a:ea typeface="Gill Sans"/>
                <a:cs typeface="Gill Sans"/>
                <a:sym typeface="Gill Sans"/>
              </a:rPr>
              <a:t>Explore the six models of Co-Teaching</a:t>
            </a:r>
            <a:endParaRPr/>
          </a:p>
          <a:p>
            <a:pPr indent="-220980" lvl="0" marL="342900" marR="0" rtl="0" algn="l">
              <a:spcBef>
                <a:spcPts val="1000"/>
              </a:spcBef>
              <a:spcAft>
                <a:spcPts val="0"/>
              </a:spcAft>
              <a:buClr>
                <a:schemeClr val="accent1"/>
              </a:buClr>
              <a:buSzPts val="1920"/>
              <a:buFont typeface="Noto Sans Symbols"/>
              <a:buNone/>
            </a:pPr>
            <a:r>
              <a:t/>
            </a:r>
            <a:endParaRPr b="0" i="0" sz="2400" u="none">
              <a:solidFill>
                <a:srgbClr val="404040"/>
              </a:solidFill>
              <a:latin typeface="Gill Sans"/>
              <a:ea typeface="Gill Sans"/>
              <a:cs typeface="Gill Sans"/>
              <a:sym typeface="Gill Sans"/>
            </a:endParaRPr>
          </a:p>
        </p:txBody>
      </p:sp>
      <p:sp>
        <p:nvSpPr>
          <p:cNvPr id="154" name="Google Shape;154;p2"/>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Trebuchet MS"/>
              <a:buNone/>
            </a:pPr>
            <a:r>
              <a:rPr b="0" i="0" lang="en-US" sz="3600" u="none">
                <a:solidFill>
                  <a:schemeClr val="dk1"/>
                </a:solidFill>
                <a:latin typeface="Trebuchet MS"/>
                <a:ea typeface="Trebuchet MS"/>
                <a:cs typeface="Trebuchet MS"/>
                <a:sym typeface="Trebuchet MS"/>
              </a:rPr>
              <a:t>Classroom Environment</a:t>
            </a:r>
            <a:endParaRPr/>
          </a:p>
        </p:txBody>
      </p:sp>
      <p:pic>
        <p:nvPicPr>
          <p:cNvPr id="343" name="Google Shape;343;p23"/>
          <p:cNvPicPr preferRelativeResize="0"/>
          <p:nvPr>
            <p:ph idx="1" type="body"/>
          </p:nvPr>
        </p:nvPicPr>
        <p:blipFill rotWithShape="1">
          <a:blip r:embed="rId3">
            <a:alphaModFix/>
          </a:blip>
          <a:srcRect b="0" l="0" r="0" t="0"/>
          <a:stretch/>
        </p:blipFill>
        <p:spPr>
          <a:xfrm>
            <a:off x="1163637" y="3357562"/>
            <a:ext cx="1981200" cy="1485900"/>
          </a:xfrm>
          <a:prstGeom prst="rect">
            <a:avLst/>
          </a:prstGeom>
          <a:noFill/>
          <a:ln cap="flat" cmpd="sng" w="28575">
            <a:solidFill>
              <a:srgbClr val="C00000"/>
            </a:solidFill>
            <a:prstDash val="solid"/>
            <a:miter lim="524288"/>
            <a:headEnd len="sm" w="sm" type="none"/>
            <a:tailEnd len="sm" w="sm" type="none"/>
          </a:ln>
        </p:spPr>
      </p:pic>
      <p:pic>
        <p:nvPicPr>
          <p:cNvPr descr="chart" id="344" name="Google Shape;344;p23"/>
          <p:cNvPicPr preferRelativeResize="0"/>
          <p:nvPr>
            <p:ph idx="2" type="body"/>
          </p:nvPr>
        </p:nvPicPr>
        <p:blipFill rotWithShape="1">
          <a:blip r:embed="rId4">
            <a:alphaModFix/>
          </a:blip>
          <a:srcRect b="0" l="0" r="0" t="0"/>
          <a:stretch/>
        </p:blipFill>
        <p:spPr>
          <a:xfrm>
            <a:off x="3868737" y="2932112"/>
            <a:ext cx="3089275" cy="2338387"/>
          </a:xfrm>
          <a:prstGeom prst="rect">
            <a:avLst/>
          </a:prstGeom>
          <a:noFill/>
          <a:ln cap="flat" cmpd="sng" w="28575">
            <a:solidFill>
              <a:srgbClr val="C00000"/>
            </a:solidFill>
            <a:prstDash val="solid"/>
            <a:miter lim="524288"/>
            <a:headEnd len="sm" w="sm" type="none"/>
            <a:tailEnd len="sm" w="sm" type="none"/>
          </a:ln>
        </p:spPr>
      </p:pic>
      <p:sp>
        <p:nvSpPr>
          <p:cNvPr id="345" name="Google Shape;345;p23"/>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5"/>
          <p:cNvSpPr txBox="1"/>
          <p:nvPr/>
        </p:nvSpPr>
        <p:spPr>
          <a:xfrm>
            <a:off x="2803525" y="1717675"/>
            <a:ext cx="611187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352" name="Google Shape;352;p25"/>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A Thought…</a:t>
            </a:r>
            <a:endParaRPr/>
          </a:p>
        </p:txBody>
      </p:sp>
      <p:sp>
        <p:nvSpPr>
          <p:cNvPr id="353" name="Google Shape;353;p25"/>
          <p:cNvSpPr txBox="1"/>
          <p:nvPr>
            <p:ph idx="1" type="body"/>
          </p:nvPr>
        </p:nvSpPr>
        <p:spPr>
          <a:xfrm>
            <a:off x="420075" y="2220675"/>
            <a:ext cx="8228100" cy="3840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240"/>
              <a:buFont typeface="Noto Sans Symbols"/>
              <a:buNone/>
            </a:pPr>
            <a:r>
              <a:rPr b="0" i="0" lang="en-US" sz="2800" u="none">
                <a:solidFill>
                  <a:srgbClr val="404040"/>
                </a:solidFill>
                <a:latin typeface="Gill Sans"/>
                <a:ea typeface="Gill Sans"/>
                <a:cs typeface="Gill Sans"/>
                <a:sym typeface="Gill Sans"/>
              </a:rPr>
              <a:t>If we are to create schools in which students</a:t>
            </a:r>
            <a:endParaRPr/>
          </a:p>
          <a:p>
            <a:pPr indent="-342900" lvl="0" marL="342900" marR="0" rtl="0" algn="l">
              <a:lnSpc>
                <a:spcPct val="100000"/>
              </a:lnSpc>
              <a:spcBef>
                <a:spcPts val="1000"/>
              </a:spcBef>
              <a:spcAft>
                <a:spcPts val="0"/>
              </a:spcAft>
              <a:buClr>
                <a:schemeClr val="accent1"/>
              </a:buClr>
              <a:buSzPts val="2240"/>
              <a:buFont typeface="Noto Sans Symbols"/>
              <a:buNone/>
            </a:pPr>
            <a:r>
              <a:rPr b="0" i="0" lang="en-US" sz="2800" u="none">
                <a:solidFill>
                  <a:srgbClr val="404040"/>
                </a:solidFill>
                <a:latin typeface="Gill Sans"/>
                <a:ea typeface="Gill Sans"/>
                <a:cs typeface="Gill Sans"/>
                <a:sym typeface="Gill Sans"/>
              </a:rPr>
              <a:t>feel welcomed and part of a community, then we</a:t>
            </a:r>
            <a:endParaRPr/>
          </a:p>
          <a:p>
            <a:pPr indent="-342900" lvl="0" marL="342900" marR="0" rtl="0" algn="l">
              <a:lnSpc>
                <a:spcPct val="100000"/>
              </a:lnSpc>
              <a:spcBef>
                <a:spcPts val="1000"/>
              </a:spcBef>
              <a:spcAft>
                <a:spcPts val="0"/>
              </a:spcAft>
              <a:buClr>
                <a:schemeClr val="accent1"/>
              </a:buClr>
              <a:buSzPts val="2240"/>
              <a:buFont typeface="Noto Sans Symbols"/>
              <a:buNone/>
            </a:pPr>
            <a:r>
              <a:rPr b="0" i="0" lang="en-US" sz="2800" u="none">
                <a:solidFill>
                  <a:srgbClr val="404040"/>
                </a:solidFill>
                <a:latin typeface="Gill Sans"/>
                <a:ea typeface="Gill Sans"/>
                <a:cs typeface="Gill Sans"/>
                <a:sym typeface="Gill Sans"/>
              </a:rPr>
              <a:t>must begin by creating schools that welcome the</a:t>
            </a:r>
            <a:endParaRPr/>
          </a:p>
          <a:p>
            <a:pPr indent="-342900" lvl="0" marL="342900" marR="0" rtl="0" algn="l">
              <a:lnSpc>
                <a:spcPct val="100000"/>
              </a:lnSpc>
              <a:spcBef>
                <a:spcPts val="1000"/>
              </a:spcBef>
              <a:spcAft>
                <a:spcPts val="0"/>
              </a:spcAft>
              <a:buClr>
                <a:schemeClr val="accent1"/>
              </a:buClr>
              <a:buSzPts val="2240"/>
              <a:buFont typeface="Noto Sans Symbols"/>
              <a:buNone/>
            </a:pPr>
            <a:r>
              <a:rPr b="0" i="0" lang="en-US" sz="2800" u="none">
                <a:solidFill>
                  <a:srgbClr val="404040"/>
                </a:solidFill>
                <a:latin typeface="Gill Sans"/>
                <a:ea typeface="Gill Sans"/>
                <a:cs typeface="Gill Sans"/>
                <a:sym typeface="Gill Sans"/>
              </a:rPr>
              <a:t>diversity of all children.  </a:t>
            </a:r>
            <a:endParaRPr/>
          </a:p>
          <a:p>
            <a:pPr indent="-342900" lvl="0" marL="342900" marR="0" rtl="0" algn="l">
              <a:lnSpc>
                <a:spcPct val="100000"/>
              </a:lnSpc>
              <a:spcBef>
                <a:spcPts val="1000"/>
              </a:spcBef>
              <a:spcAft>
                <a:spcPts val="0"/>
              </a:spcAft>
              <a:buClr>
                <a:schemeClr val="accent1"/>
              </a:buClr>
              <a:buSzPts val="2560"/>
              <a:buFont typeface="Noto Sans Symbols"/>
              <a:buNone/>
            </a:pPr>
            <a:r>
              <a:rPr b="0" i="1" lang="en-US" sz="3200" u="none">
                <a:solidFill>
                  <a:srgbClr val="404040"/>
                </a:solidFill>
                <a:latin typeface="Gill Sans"/>
                <a:ea typeface="Gill Sans"/>
                <a:cs typeface="Gill Sans"/>
                <a:sym typeface="Gill Sans"/>
              </a:rPr>
              <a:t>       			-Norman Kunc</a:t>
            </a:r>
            <a:endParaRPr/>
          </a:p>
        </p:txBody>
      </p:sp>
      <p:pic>
        <p:nvPicPr>
          <p:cNvPr descr="MCj02919300000[1]" id="354" name="Google Shape;354;p25"/>
          <p:cNvPicPr preferRelativeResize="0"/>
          <p:nvPr/>
        </p:nvPicPr>
        <p:blipFill rotWithShape="1">
          <a:blip r:embed="rId3">
            <a:alphaModFix/>
          </a:blip>
          <a:srcRect b="0" l="0" r="0" t="0"/>
          <a:stretch/>
        </p:blipFill>
        <p:spPr>
          <a:xfrm>
            <a:off x="6096000" y="4343400"/>
            <a:ext cx="1801812" cy="1549400"/>
          </a:xfrm>
          <a:prstGeom prst="rect">
            <a:avLst/>
          </a:prstGeom>
          <a:noFill/>
          <a:ln>
            <a:noFill/>
          </a:ln>
        </p:spPr>
      </p:pic>
      <p:sp>
        <p:nvSpPr>
          <p:cNvPr id="355" name="Google Shape;355;p25"/>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6"/>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Thank You!</a:t>
            </a:r>
            <a:endParaRPr/>
          </a:p>
        </p:txBody>
      </p:sp>
      <p:pic>
        <p:nvPicPr>
          <p:cNvPr id="362" name="Google Shape;362;p26"/>
          <p:cNvPicPr preferRelativeResize="0"/>
          <p:nvPr>
            <p:ph idx="1" type="body"/>
          </p:nvPr>
        </p:nvPicPr>
        <p:blipFill rotWithShape="1">
          <a:blip r:embed="rId3">
            <a:alphaModFix/>
          </a:blip>
          <a:srcRect b="0" l="0" r="0" t="0"/>
          <a:stretch/>
        </p:blipFill>
        <p:spPr>
          <a:xfrm>
            <a:off x="609600" y="2171700"/>
            <a:ext cx="6348412" cy="3859212"/>
          </a:xfrm>
          <a:prstGeom prst="rect">
            <a:avLst/>
          </a:prstGeom>
          <a:noFill/>
          <a:ln>
            <a:noFill/>
          </a:ln>
        </p:spPr>
      </p:pic>
      <p:sp>
        <p:nvSpPr>
          <p:cNvPr id="363" name="Google Shape;363;p26"/>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Why Co-Teach?</a:t>
            </a:r>
            <a:endParaRPr/>
          </a:p>
        </p:txBody>
      </p:sp>
      <p:sp>
        <p:nvSpPr>
          <p:cNvPr id="161" name="Google Shape;161;p6"/>
          <p:cNvSpPr txBox="1"/>
          <p:nvPr>
            <p:ph idx="1" type="body"/>
          </p:nvPr>
        </p:nvSpPr>
        <p:spPr>
          <a:xfrm>
            <a:off x="341312" y="2286000"/>
            <a:ext cx="8456612" cy="38401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1"/>
              </a:buClr>
              <a:buSzPts val="2560"/>
              <a:buFont typeface="Noto Sans Symbols"/>
              <a:buNone/>
            </a:pPr>
            <a:r>
              <a:rPr b="0" i="0" lang="en-US" sz="3200" u="none">
                <a:solidFill>
                  <a:srgbClr val="404040"/>
                </a:solidFill>
                <a:latin typeface="Gill Sans"/>
                <a:ea typeface="Gill Sans"/>
                <a:cs typeface="Gill Sans"/>
                <a:sym typeface="Gill Sans"/>
              </a:rPr>
              <a:t>Increase Instructional Intensity</a:t>
            </a:r>
            <a:endParaRPr/>
          </a:p>
          <a:p>
            <a:pPr indent="-220980" lvl="0" marL="342900" marR="0" rtl="0" algn="l">
              <a:lnSpc>
                <a:spcPct val="100000"/>
              </a:lnSpc>
              <a:spcBef>
                <a:spcPts val="1000"/>
              </a:spcBef>
              <a:spcAft>
                <a:spcPts val="0"/>
              </a:spcAft>
              <a:buClr>
                <a:schemeClr val="accent1"/>
              </a:buClr>
              <a:buSzPts val="1920"/>
              <a:buFont typeface="Noto Sans Symbols"/>
              <a:buNone/>
            </a:pPr>
            <a:r>
              <a:t/>
            </a:r>
            <a:endParaRPr b="0" i="0" sz="2400" u="none">
              <a:solidFill>
                <a:srgbClr val="404040"/>
              </a:solidFill>
              <a:latin typeface="Gill Sans"/>
              <a:ea typeface="Gill Sans"/>
              <a:cs typeface="Gill Sans"/>
              <a:sym typeface="Gill Sans"/>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Increase active student engagement </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Frequent checks for understanding</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Students provided more opportunities to demonstrate skill acquisition</a:t>
            </a:r>
            <a:endParaRPr/>
          </a:p>
          <a:p>
            <a:pPr indent="-220980" lvl="0" marL="342900" marR="0" rtl="0" algn="l">
              <a:lnSpc>
                <a:spcPct val="100000"/>
              </a:lnSpc>
              <a:spcBef>
                <a:spcPts val="1000"/>
              </a:spcBef>
              <a:spcAft>
                <a:spcPts val="0"/>
              </a:spcAft>
              <a:buClr>
                <a:schemeClr val="accent1"/>
              </a:buClr>
              <a:buSzPts val="1920"/>
              <a:buFont typeface="Noto Sans Symbols"/>
              <a:buNone/>
            </a:pPr>
            <a:r>
              <a:t/>
            </a:r>
            <a:endParaRPr b="0" i="0" sz="2400" u="none">
              <a:solidFill>
                <a:srgbClr val="404040"/>
              </a:solidFill>
              <a:latin typeface="Gill Sans"/>
              <a:ea typeface="Gill Sans"/>
              <a:cs typeface="Gill Sans"/>
              <a:sym typeface="Gill Sans"/>
            </a:endParaRPr>
          </a:p>
          <a:p>
            <a:pPr indent="-220980" lvl="0" marL="342900" marR="0" rtl="0" algn="l">
              <a:spcBef>
                <a:spcPts val="1000"/>
              </a:spcBef>
              <a:spcAft>
                <a:spcPts val="0"/>
              </a:spcAft>
              <a:buClr>
                <a:schemeClr val="accent1"/>
              </a:buClr>
              <a:buSzPts val="1920"/>
              <a:buFont typeface="Noto Sans Symbols"/>
              <a:buNone/>
            </a:pPr>
            <a:r>
              <a:t/>
            </a:r>
            <a:endParaRPr b="0" i="0" sz="2400" u="none">
              <a:solidFill>
                <a:srgbClr val="404040"/>
              </a:solidFill>
              <a:latin typeface="Gill Sans"/>
              <a:ea typeface="Gill Sans"/>
              <a:cs typeface="Gill Sans"/>
              <a:sym typeface="Gill Sans"/>
            </a:endParaRPr>
          </a:p>
        </p:txBody>
      </p:sp>
      <p:sp>
        <p:nvSpPr>
          <p:cNvPr id="162" name="Google Shape;162;p6"/>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0" y="517525"/>
            <a:ext cx="8915400" cy="134778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Alternative to Our Current Practice…WHY?</a:t>
            </a:r>
            <a:endParaRPr/>
          </a:p>
        </p:txBody>
      </p:sp>
      <p:sp>
        <p:nvSpPr>
          <p:cNvPr id="169" name="Google Shape;169;p7"/>
          <p:cNvSpPr txBox="1"/>
          <p:nvPr>
            <p:ph idx="1" type="body"/>
          </p:nvPr>
        </p:nvSpPr>
        <p:spPr>
          <a:xfrm>
            <a:off x="635000" y="2286000"/>
            <a:ext cx="7848600" cy="3840162"/>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20000"/>
              </a:lnSpc>
              <a:spcBef>
                <a:spcPts val="0"/>
              </a:spcBef>
              <a:spcAft>
                <a:spcPts val="0"/>
              </a:spcAft>
              <a:buClr>
                <a:schemeClr val="accent1"/>
              </a:buClr>
              <a:buSzPts val="2560"/>
              <a:buFont typeface="Noto Sans Symbols"/>
              <a:buNone/>
            </a:pPr>
            <a:r>
              <a:rPr b="0" i="0" lang="en-US" sz="3200" u="none">
                <a:solidFill>
                  <a:srgbClr val="404040"/>
                </a:solidFill>
                <a:latin typeface="Gill Sans"/>
                <a:ea typeface="Gill Sans"/>
                <a:cs typeface="Gill Sans"/>
                <a:sym typeface="Gill Sans"/>
              </a:rPr>
              <a:t>Access, Participation, and Progress</a:t>
            </a:r>
            <a:endParaRPr/>
          </a:p>
          <a:p>
            <a:pPr indent="-342900" lvl="0" marL="342900" marR="0" rtl="0" algn="l">
              <a:lnSpc>
                <a:spcPct val="12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To the general education curriculum</a:t>
            </a:r>
            <a:endParaRPr/>
          </a:p>
          <a:p>
            <a:pPr indent="-342900" lvl="0" marL="342900" marR="0" rtl="0" algn="l">
              <a:lnSpc>
                <a:spcPct val="12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To the general education teacher</a:t>
            </a:r>
            <a:endParaRPr/>
          </a:p>
          <a:p>
            <a:pPr indent="-342900" lvl="0" marL="342900" marR="0" rtl="0" algn="l">
              <a:lnSpc>
                <a:spcPct val="12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To preparation for statewide assessments</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To peers</a:t>
            </a:r>
            <a:endParaRPr/>
          </a:p>
        </p:txBody>
      </p:sp>
      <p:sp>
        <p:nvSpPr>
          <p:cNvPr id="170" name="Google Shape;170;p7"/>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p:nvPr/>
        </p:nvSpPr>
        <p:spPr>
          <a:xfrm>
            <a:off x="609600" y="685800"/>
            <a:ext cx="2057400" cy="1981200"/>
          </a:xfrm>
          <a:prstGeom prst="ellipse">
            <a:avLst/>
          </a:prstGeom>
          <a:solidFill>
            <a:srgbClr val="BFEAF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77" name="Google Shape;177;p8"/>
          <p:cNvSpPr/>
          <p:nvPr/>
        </p:nvSpPr>
        <p:spPr>
          <a:xfrm>
            <a:off x="6324600" y="609600"/>
            <a:ext cx="2057400" cy="1981200"/>
          </a:xfrm>
          <a:prstGeom prst="ellipse">
            <a:avLst/>
          </a:prstGeom>
          <a:solidFill>
            <a:srgbClr val="BFEAF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78" name="Google Shape;178;p8"/>
          <p:cNvSpPr/>
          <p:nvPr/>
        </p:nvSpPr>
        <p:spPr>
          <a:xfrm>
            <a:off x="3581400" y="4495800"/>
            <a:ext cx="2057400" cy="1981200"/>
          </a:xfrm>
          <a:prstGeom prst="ellipse">
            <a:avLst/>
          </a:prstGeom>
          <a:solidFill>
            <a:srgbClr val="BFEAF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79" name="Google Shape;179;p8"/>
          <p:cNvSpPr txBox="1"/>
          <p:nvPr/>
        </p:nvSpPr>
        <p:spPr>
          <a:xfrm>
            <a:off x="914400" y="1219200"/>
            <a:ext cx="1371600"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Learning Support / ESOL Teacher</a:t>
            </a:r>
            <a:endParaRPr/>
          </a:p>
        </p:txBody>
      </p:sp>
      <p:sp>
        <p:nvSpPr>
          <p:cNvPr id="180" name="Google Shape;180;p8"/>
          <p:cNvSpPr txBox="1"/>
          <p:nvPr/>
        </p:nvSpPr>
        <p:spPr>
          <a:xfrm>
            <a:off x="3886200" y="5181600"/>
            <a:ext cx="1447800"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ALL Students</a:t>
            </a:r>
            <a:endParaRPr/>
          </a:p>
        </p:txBody>
      </p:sp>
      <p:sp>
        <p:nvSpPr>
          <p:cNvPr id="181" name="Google Shape;181;p8"/>
          <p:cNvSpPr txBox="1"/>
          <p:nvPr/>
        </p:nvSpPr>
        <p:spPr>
          <a:xfrm>
            <a:off x="6705600" y="1066800"/>
            <a:ext cx="1295400" cy="9159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General Education Teacher</a:t>
            </a:r>
            <a:endParaRPr/>
          </a:p>
        </p:txBody>
      </p:sp>
      <p:cxnSp>
        <p:nvCxnSpPr>
          <p:cNvPr id="182" name="Google Shape;182;p8"/>
          <p:cNvCxnSpPr/>
          <p:nvPr/>
        </p:nvCxnSpPr>
        <p:spPr>
          <a:xfrm>
            <a:off x="2819400" y="1676400"/>
            <a:ext cx="3352800" cy="0"/>
          </a:xfrm>
          <a:prstGeom prst="straightConnector1">
            <a:avLst/>
          </a:prstGeom>
          <a:noFill/>
          <a:ln cap="flat" cmpd="sng" w="9525">
            <a:solidFill>
              <a:schemeClr val="dk1"/>
            </a:solidFill>
            <a:prstDash val="solid"/>
            <a:miter lim="800000"/>
            <a:headEnd len="med" w="med" type="none"/>
            <a:tailEnd len="med" w="med" type="none"/>
          </a:ln>
        </p:spPr>
      </p:cxnSp>
      <p:cxnSp>
        <p:nvCxnSpPr>
          <p:cNvPr id="183" name="Google Shape;183;p8"/>
          <p:cNvCxnSpPr/>
          <p:nvPr/>
        </p:nvCxnSpPr>
        <p:spPr>
          <a:xfrm>
            <a:off x="3810000" y="3124200"/>
            <a:ext cx="1524000" cy="0"/>
          </a:xfrm>
          <a:prstGeom prst="straightConnector1">
            <a:avLst/>
          </a:prstGeom>
          <a:noFill/>
          <a:ln cap="flat" cmpd="sng" w="76200">
            <a:solidFill>
              <a:schemeClr val="dk1"/>
            </a:solidFill>
            <a:prstDash val="solid"/>
            <a:miter lim="800000"/>
            <a:headEnd len="med" w="med" type="triangle"/>
            <a:tailEnd len="med" w="med" type="triangle"/>
          </a:ln>
        </p:spPr>
      </p:cxnSp>
      <p:cxnSp>
        <p:nvCxnSpPr>
          <p:cNvPr id="184" name="Google Shape;184;p8"/>
          <p:cNvCxnSpPr/>
          <p:nvPr/>
        </p:nvCxnSpPr>
        <p:spPr>
          <a:xfrm>
            <a:off x="1752600" y="2743200"/>
            <a:ext cx="914400" cy="914400"/>
          </a:xfrm>
          <a:prstGeom prst="straightConnector1">
            <a:avLst/>
          </a:prstGeom>
          <a:noFill/>
          <a:ln cap="flat" cmpd="sng" w="9525">
            <a:solidFill>
              <a:schemeClr val="dk1"/>
            </a:solidFill>
            <a:prstDash val="solid"/>
            <a:miter lim="800000"/>
            <a:headEnd len="med" w="med" type="none"/>
            <a:tailEnd len="med" w="med" type="none"/>
          </a:ln>
        </p:spPr>
      </p:cxnSp>
      <p:cxnSp>
        <p:nvCxnSpPr>
          <p:cNvPr id="185" name="Google Shape;185;p8"/>
          <p:cNvCxnSpPr/>
          <p:nvPr/>
        </p:nvCxnSpPr>
        <p:spPr>
          <a:xfrm>
            <a:off x="2971800" y="4038600"/>
            <a:ext cx="762000" cy="762000"/>
          </a:xfrm>
          <a:prstGeom prst="straightConnector1">
            <a:avLst/>
          </a:prstGeom>
          <a:noFill/>
          <a:ln cap="flat" cmpd="sng" w="9525">
            <a:solidFill>
              <a:schemeClr val="dk1"/>
            </a:solidFill>
            <a:prstDash val="solid"/>
            <a:miter lim="800000"/>
            <a:headEnd len="med" w="med" type="none"/>
            <a:tailEnd len="med" w="med" type="none"/>
          </a:ln>
        </p:spPr>
      </p:cxnSp>
      <p:cxnSp>
        <p:nvCxnSpPr>
          <p:cNvPr id="186" name="Google Shape;186;p8"/>
          <p:cNvCxnSpPr/>
          <p:nvPr/>
        </p:nvCxnSpPr>
        <p:spPr>
          <a:xfrm flipH="1">
            <a:off x="5486400" y="4114800"/>
            <a:ext cx="685800" cy="685800"/>
          </a:xfrm>
          <a:prstGeom prst="straightConnector1">
            <a:avLst/>
          </a:prstGeom>
          <a:noFill/>
          <a:ln cap="flat" cmpd="sng" w="9525">
            <a:solidFill>
              <a:schemeClr val="dk1"/>
            </a:solidFill>
            <a:prstDash val="solid"/>
            <a:miter lim="800000"/>
            <a:headEnd len="med" w="med" type="none"/>
            <a:tailEnd len="med" w="med" type="none"/>
          </a:ln>
        </p:spPr>
      </p:cxnSp>
      <p:sp>
        <p:nvSpPr>
          <p:cNvPr id="187" name="Google Shape;187;p8"/>
          <p:cNvSpPr txBox="1"/>
          <p:nvPr/>
        </p:nvSpPr>
        <p:spPr>
          <a:xfrm>
            <a:off x="2438400" y="36576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mo"/>
              <a:buNone/>
            </a:pPr>
            <a:r>
              <a:rPr b="0" i="0" lang="en-US" sz="1800" u="none">
                <a:solidFill>
                  <a:schemeClr val="dk1"/>
                </a:solidFill>
                <a:latin typeface="Arimo"/>
                <a:ea typeface="Arimo"/>
                <a:cs typeface="Arimo"/>
                <a:sym typeface="Arimo"/>
              </a:rPr>
              <a:t>Teach</a:t>
            </a:r>
            <a:endParaRPr/>
          </a:p>
        </p:txBody>
      </p:sp>
      <p:sp>
        <p:nvSpPr>
          <p:cNvPr id="188" name="Google Shape;188;p8"/>
          <p:cNvSpPr txBox="1"/>
          <p:nvPr/>
        </p:nvSpPr>
        <p:spPr>
          <a:xfrm>
            <a:off x="5867400" y="3657600"/>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mo"/>
              <a:buNone/>
            </a:pPr>
            <a:r>
              <a:rPr b="0" i="0" lang="en-US" sz="1800" u="none">
                <a:solidFill>
                  <a:schemeClr val="dk1"/>
                </a:solidFill>
                <a:latin typeface="Arimo"/>
                <a:ea typeface="Arimo"/>
                <a:cs typeface="Arimo"/>
                <a:sym typeface="Arimo"/>
              </a:rPr>
              <a:t>Teach</a:t>
            </a:r>
            <a:endParaRPr/>
          </a:p>
        </p:txBody>
      </p:sp>
      <p:sp>
        <p:nvSpPr>
          <p:cNvPr id="189" name="Google Shape;189;p8"/>
          <p:cNvSpPr txBox="1"/>
          <p:nvPr/>
        </p:nvSpPr>
        <p:spPr>
          <a:xfrm>
            <a:off x="2819400" y="990600"/>
            <a:ext cx="3352800" cy="7080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Gill Sans"/>
              <a:buNone/>
            </a:pPr>
            <a:r>
              <a:rPr b="1" i="0" lang="en-US" sz="2000" u="none">
                <a:solidFill>
                  <a:schemeClr val="dk1"/>
                </a:solidFill>
                <a:latin typeface="Gill Sans"/>
                <a:ea typeface="Gill Sans"/>
                <a:cs typeface="Gill Sans"/>
                <a:sym typeface="Gill Sans"/>
              </a:rPr>
              <a:t>Assess, Plan, Differentiate and Evaluate</a:t>
            </a:r>
            <a:endParaRPr/>
          </a:p>
        </p:txBody>
      </p:sp>
      <p:pic>
        <p:nvPicPr>
          <p:cNvPr descr="j0217006[1]" id="190" name="Google Shape;190;p8"/>
          <p:cNvPicPr preferRelativeResize="0"/>
          <p:nvPr/>
        </p:nvPicPr>
        <p:blipFill rotWithShape="1">
          <a:blip r:embed="rId3">
            <a:alphaModFix/>
          </a:blip>
          <a:srcRect b="0" l="0" r="0" t="0"/>
          <a:stretch/>
        </p:blipFill>
        <p:spPr>
          <a:xfrm>
            <a:off x="381000" y="2743200"/>
            <a:ext cx="1355725" cy="1198562"/>
          </a:xfrm>
          <a:prstGeom prst="rect">
            <a:avLst/>
          </a:prstGeom>
          <a:noFill/>
          <a:ln>
            <a:noFill/>
          </a:ln>
        </p:spPr>
      </p:pic>
      <p:pic>
        <p:nvPicPr>
          <p:cNvPr descr="j0200051[1]" id="191" name="Google Shape;191;p8"/>
          <p:cNvPicPr preferRelativeResize="0"/>
          <p:nvPr/>
        </p:nvPicPr>
        <p:blipFill rotWithShape="1">
          <a:blip r:embed="rId4">
            <a:alphaModFix/>
          </a:blip>
          <a:srcRect b="0" l="0" r="0" t="0"/>
          <a:stretch/>
        </p:blipFill>
        <p:spPr>
          <a:xfrm>
            <a:off x="7696200" y="2514600"/>
            <a:ext cx="1152525" cy="2066925"/>
          </a:xfrm>
          <a:prstGeom prst="rect">
            <a:avLst/>
          </a:prstGeom>
          <a:noFill/>
          <a:ln>
            <a:noFill/>
          </a:ln>
        </p:spPr>
      </p:pic>
      <p:cxnSp>
        <p:nvCxnSpPr>
          <p:cNvPr id="192" name="Google Shape;192;p8"/>
          <p:cNvCxnSpPr/>
          <p:nvPr/>
        </p:nvCxnSpPr>
        <p:spPr>
          <a:xfrm flipH="1" rot="10800000">
            <a:off x="6553200" y="2743200"/>
            <a:ext cx="914400" cy="914400"/>
          </a:xfrm>
          <a:prstGeom prst="straightConnector1">
            <a:avLst/>
          </a:prstGeom>
          <a:noFill/>
          <a:ln cap="flat" cmpd="sng" w="9525">
            <a:solidFill>
              <a:schemeClr val="dk1"/>
            </a:solidFill>
            <a:prstDash val="solid"/>
            <a:miter lim="800000"/>
            <a:headEnd len="med" w="med" type="none"/>
            <a:tailEnd len="med" w="med" type="none"/>
          </a:ln>
        </p:spPr>
      </p:cxnSp>
      <p:sp>
        <p:nvSpPr>
          <p:cNvPr id="193" name="Google Shape;193;p8"/>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9"/>
          <p:cNvSpPr txBox="1"/>
          <p:nvPr>
            <p:ph idx="4294967295" type="title"/>
          </p:nvPr>
        </p:nvSpPr>
        <p:spPr>
          <a:xfrm>
            <a:off x="0" y="303200"/>
            <a:ext cx="9144000" cy="8271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3200"/>
              <a:buFont typeface="Trebuchet MS"/>
              <a:buNone/>
            </a:pPr>
            <a:r>
              <a:rPr b="0" i="0" lang="en-US" sz="3200" u="none" cap="none" strike="noStrike">
                <a:solidFill>
                  <a:schemeClr val="dk1"/>
                </a:solidFill>
                <a:latin typeface="Gill Sans"/>
                <a:ea typeface="Gill Sans"/>
                <a:cs typeface="Gill Sans"/>
                <a:sym typeface="Gill Sans"/>
              </a:rPr>
              <a:t>Whose Expertise is Needed?</a:t>
            </a:r>
            <a:endParaRPr/>
          </a:p>
        </p:txBody>
      </p:sp>
      <p:pic>
        <p:nvPicPr>
          <p:cNvPr id="200" name="Google Shape;200;p9"/>
          <p:cNvPicPr preferRelativeResize="0"/>
          <p:nvPr/>
        </p:nvPicPr>
        <p:blipFill rotWithShape="1">
          <a:blip r:embed="rId3">
            <a:alphaModFix/>
          </a:blip>
          <a:srcRect b="0" l="0" r="0" t="0"/>
          <a:stretch/>
        </p:blipFill>
        <p:spPr>
          <a:xfrm>
            <a:off x="254000" y="1079500"/>
            <a:ext cx="8432801" cy="5651500"/>
          </a:xfrm>
          <a:prstGeom prst="rect">
            <a:avLst/>
          </a:prstGeom>
          <a:noFill/>
          <a:ln>
            <a:noFill/>
          </a:ln>
        </p:spPr>
      </p:pic>
      <p:sp>
        <p:nvSpPr>
          <p:cNvPr id="201" name="Google Shape;201;p9"/>
          <p:cNvSpPr txBox="1"/>
          <p:nvPr/>
        </p:nvSpPr>
        <p:spPr>
          <a:xfrm>
            <a:off x="5592762" y="2014537"/>
            <a:ext cx="93503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Content Knowledge</a:t>
            </a:r>
            <a:endParaRPr/>
          </a:p>
        </p:txBody>
      </p:sp>
      <p:sp>
        <p:nvSpPr>
          <p:cNvPr id="202" name="Google Shape;202;p9"/>
          <p:cNvSpPr txBox="1"/>
          <p:nvPr/>
        </p:nvSpPr>
        <p:spPr>
          <a:xfrm flipH="1">
            <a:off x="4611687" y="1860550"/>
            <a:ext cx="93345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Scope and sequence of curriculum</a:t>
            </a:r>
            <a:endParaRPr/>
          </a:p>
        </p:txBody>
      </p:sp>
      <p:sp>
        <p:nvSpPr>
          <p:cNvPr id="203" name="Google Shape;203;p9"/>
          <p:cNvSpPr txBox="1"/>
          <p:nvPr/>
        </p:nvSpPr>
        <p:spPr>
          <a:xfrm>
            <a:off x="3402012" y="1460500"/>
            <a:ext cx="1417637"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Objective view of academic and social development</a:t>
            </a:r>
            <a:endParaRPr/>
          </a:p>
        </p:txBody>
      </p:sp>
      <p:sp>
        <p:nvSpPr>
          <p:cNvPr id="204" name="Google Shape;204;p9"/>
          <p:cNvSpPr txBox="1"/>
          <p:nvPr/>
        </p:nvSpPr>
        <p:spPr>
          <a:xfrm>
            <a:off x="4962525" y="1430337"/>
            <a:ext cx="939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Pacing of Curriculum</a:t>
            </a:r>
            <a:endParaRPr/>
          </a:p>
        </p:txBody>
      </p:sp>
      <p:sp>
        <p:nvSpPr>
          <p:cNvPr id="205" name="Google Shape;205;p9"/>
          <p:cNvSpPr txBox="1"/>
          <p:nvPr/>
        </p:nvSpPr>
        <p:spPr>
          <a:xfrm>
            <a:off x="2879725" y="2060575"/>
            <a:ext cx="151288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Management strategies for large groups</a:t>
            </a:r>
            <a:endParaRPr/>
          </a:p>
        </p:txBody>
      </p:sp>
      <p:sp>
        <p:nvSpPr>
          <p:cNvPr id="206" name="Google Shape;206;p9"/>
          <p:cNvSpPr txBox="1"/>
          <p:nvPr/>
        </p:nvSpPr>
        <p:spPr>
          <a:xfrm>
            <a:off x="7159625" y="4362450"/>
            <a:ext cx="873125"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Diagnostic/prescriptive teaching</a:t>
            </a:r>
            <a:endParaRPr/>
          </a:p>
        </p:txBody>
      </p:sp>
      <p:sp>
        <p:nvSpPr>
          <p:cNvPr id="207" name="Google Shape;207;p9"/>
          <p:cNvSpPr txBox="1"/>
          <p:nvPr/>
        </p:nvSpPr>
        <p:spPr>
          <a:xfrm>
            <a:off x="6370637" y="5241925"/>
            <a:ext cx="1230312"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Knowledge of Individual Education Plan (IEP)</a:t>
            </a:r>
            <a:endParaRPr/>
          </a:p>
        </p:txBody>
      </p:sp>
      <p:sp>
        <p:nvSpPr>
          <p:cNvPr id="208" name="Google Shape;208;p9"/>
          <p:cNvSpPr txBox="1"/>
          <p:nvPr/>
        </p:nvSpPr>
        <p:spPr>
          <a:xfrm>
            <a:off x="6764337" y="3808412"/>
            <a:ext cx="83185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Special education law</a:t>
            </a:r>
            <a:endParaRPr/>
          </a:p>
        </p:txBody>
      </p:sp>
      <p:sp>
        <p:nvSpPr>
          <p:cNvPr id="209" name="Google Shape;209;p9"/>
          <p:cNvSpPr txBox="1"/>
          <p:nvPr/>
        </p:nvSpPr>
        <p:spPr>
          <a:xfrm>
            <a:off x="5435600" y="5949950"/>
            <a:ext cx="1328737"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Educational accommodations/ modifications</a:t>
            </a:r>
            <a:endParaRPr/>
          </a:p>
        </p:txBody>
      </p:sp>
      <p:sp>
        <p:nvSpPr>
          <p:cNvPr id="210" name="Google Shape;210;p9"/>
          <p:cNvSpPr txBox="1"/>
          <p:nvPr/>
        </p:nvSpPr>
        <p:spPr>
          <a:xfrm>
            <a:off x="5362575" y="5241925"/>
            <a:ext cx="100806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Behavior modification techniques</a:t>
            </a:r>
            <a:endParaRPr/>
          </a:p>
        </p:txBody>
      </p:sp>
      <p:sp>
        <p:nvSpPr>
          <p:cNvPr id="211" name="Google Shape;211;p9"/>
          <p:cNvSpPr txBox="1"/>
          <p:nvPr/>
        </p:nvSpPr>
        <p:spPr>
          <a:xfrm>
            <a:off x="4106862" y="4184650"/>
            <a:ext cx="1238250" cy="506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b="1" i="0" lang="en-US" sz="900" u="none">
                <a:solidFill>
                  <a:schemeClr val="dk1"/>
                </a:solidFill>
                <a:latin typeface="Arial"/>
                <a:ea typeface="Arial"/>
                <a:cs typeface="Arial"/>
                <a:sym typeface="Arial"/>
              </a:rPr>
              <a:t>Quality Teaching  Rigor, Relevance &amp; Relationships</a:t>
            </a:r>
            <a:endParaRPr/>
          </a:p>
        </p:txBody>
      </p:sp>
      <p:sp>
        <p:nvSpPr>
          <p:cNvPr id="212" name="Google Shape;212;p9"/>
          <p:cNvSpPr txBox="1"/>
          <p:nvPr/>
        </p:nvSpPr>
        <p:spPr>
          <a:xfrm>
            <a:off x="4297362" y="4859337"/>
            <a:ext cx="1089025"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b="1" i="0" lang="en-US" sz="900" u="none">
                <a:solidFill>
                  <a:schemeClr val="dk1"/>
                </a:solidFill>
                <a:latin typeface="Arial"/>
                <a:ea typeface="Arial"/>
                <a:cs typeface="Arial"/>
                <a:sym typeface="Arial"/>
              </a:rPr>
              <a:t>Maintain high expectations</a:t>
            </a:r>
            <a:endParaRPr/>
          </a:p>
        </p:txBody>
      </p:sp>
      <p:sp>
        <p:nvSpPr>
          <p:cNvPr id="213" name="Google Shape;213;p9"/>
          <p:cNvSpPr txBox="1"/>
          <p:nvPr/>
        </p:nvSpPr>
        <p:spPr>
          <a:xfrm>
            <a:off x="5435600" y="3400425"/>
            <a:ext cx="1092200" cy="8620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Identifying instructional needs for special education</a:t>
            </a:r>
            <a:endParaRPr/>
          </a:p>
        </p:txBody>
      </p:sp>
      <p:sp>
        <p:nvSpPr>
          <p:cNvPr id="214" name="Google Shape;214;p9"/>
          <p:cNvSpPr txBox="1"/>
          <p:nvPr/>
        </p:nvSpPr>
        <p:spPr>
          <a:xfrm>
            <a:off x="2006600" y="5734050"/>
            <a:ext cx="87312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Language Objectives</a:t>
            </a:r>
            <a:endParaRPr/>
          </a:p>
        </p:txBody>
      </p:sp>
      <p:sp>
        <p:nvSpPr>
          <p:cNvPr id="215" name="Google Shape;215;p9"/>
          <p:cNvSpPr txBox="1"/>
          <p:nvPr/>
        </p:nvSpPr>
        <p:spPr>
          <a:xfrm>
            <a:off x="1771650" y="3538537"/>
            <a:ext cx="91440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Second Language Theory</a:t>
            </a:r>
            <a:endParaRPr/>
          </a:p>
        </p:txBody>
      </p:sp>
      <p:sp>
        <p:nvSpPr>
          <p:cNvPr id="216" name="Google Shape;216;p9"/>
          <p:cNvSpPr txBox="1"/>
          <p:nvPr/>
        </p:nvSpPr>
        <p:spPr>
          <a:xfrm>
            <a:off x="1674812" y="5227637"/>
            <a:ext cx="120491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Deeper knowledge of grammar</a:t>
            </a:r>
            <a:endParaRPr/>
          </a:p>
        </p:txBody>
      </p:sp>
      <p:sp>
        <p:nvSpPr>
          <p:cNvPr id="217" name="Google Shape;217;p9"/>
          <p:cNvSpPr txBox="1"/>
          <p:nvPr/>
        </p:nvSpPr>
        <p:spPr>
          <a:xfrm>
            <a:off x="2686050" y="6134100"/>
            <a:ext cx="1019175" cy="246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ELL Strategies</a:t>
            </a:r>
            <a:endParaRPr/>
          </a:p>
        </p:txBody>
      </p:sp>
      <p:sp>
        <p:nvSpPr>
          <p:cNvPr id="218" name="Google Shape;218;p9"/>
          <p:cNvSpPr txBox="1"/>
          <p:nvPr/>
        </p:nvSpPr>
        <p:spPr>
          <a:xfrm>
            <a:off x="1403350" y="4184650"/>
            <a:ext cx="950912"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Oral language development</a:t>
            </a:r>
            <a:endParaRPr/>
          </a:p>
        </p:txBody>
      </p:sp>
      <p:sp>
        <p:nvSpPr>
          <p:cNvPr id="219" name="Google Shape;219;p9"/>
          <p:cNvSpPr txBox="1"/>
          <p:nvPr/>
        </p:nvSpPr>
        <p:spPr>
          <a:xfrm>
            <a:off x="3113087" y="5357812"/>
            <a:ext cx="1184275"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Culturally Relevant Instructional Practices</a:t>
            </a:r>
            <a:endParaRPr/>
          </a:p>
        </p:txBody>
      </p:sp>
      <p:sp>
        <p:nvSpPr>
          <p:cNvPr id="220" name="Google Shape;220;p9"/>
          <p:cNvSpPr txBox="1"/>
          <p:nvPr/>
        </p:nvSpPr>
        <p:spPr>
          <a:xfrm>
            <a:off x="2686050" y="3538537"/>
            <a:ext cx="693737" cy="231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221" name="Google Shape;221;p9"/>
          <p:cNvSpPr txBox="1"/>
          <p:nvPr/>
        </p:nvSpPr>
        <p:spPr>
          <a:xfrm>
            <a:off x="4297362" y="3738562"/>
            <a:ext cx="8191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b="1" i="0" lang="en-US" sz="900" u="none">
                <a:solidFill>
                  <a:schemeClr val="dk1"/>
                </a:solidFill>
                <a:latin typeface="Arial"/>
                <a:ea typeface="Arial"/>
                <a:cs typeface="Arial"/>
                <a:sym typeface="Arial"/>
              </a:rPr>
              <a:t>Learning Strategies</a:t>
            </a:r>
            <a:endParaRPr/>
          </a:p>
        </p:txBody>
      </p:sp>
      <p:sp>
        <p:nvSpPr>
          <p:cNvPr id="222" name="Google Shape;222;p9"/>
          <p:cNvSpPr txBox="1"/>
          <p:nvPr/>
        </p:nvSpPr>
        <p:spPr>
          <a:xfrm>
            <a:off x="4343400" y="5597525"/>
            <a:ext cx="563562" cy="230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900"/>
              <a:buFont typeface="Arial"/>
              <a:buNone/>
            </a:pPr>
            <a:r>
              <a:rPr b="1" i="0" lang="en-US" sz="900" u="none">
                <a:solidFill>
                  <a:schemeClr val="dk1"/>
                </a:solidFill>
                <a:latin typeface="Arial"/>
                <a:ea typeface="Arial"/>
                <a:cs typeface="Arial"/>
                <a:sym typeface="Arial"/>
              </a:rPr>
              <a:t>Pacing</a:t>
            </a:r>
            <a:endParaRPr/>
          </a:p>
        </p:txBody>
      </p:sp>
      <p:sp>
        <p:nvSpPr>
          <p:cNvPr id="223" name="Google Shape;223;p9"/>
          <p:cNvSpPr txBox="1"/>
          <p:nvPr/>
        </p:nvSpPr>
        <p:spPr>
          <a:xfrm>
            <a:off x="2770187" y="3400425"/>
            <a:ext cx="1155700" cy="55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Identifying instructional needs for ELLs</a:t>
            </a:r>
            <a:endParaRPr/>
          </a:p>
        </p:txBody>
      </p:sp>
      <p:sp>
        <p:nvSpPr>
          <p:cNvPr id="224" name="Google Shape;224;p9"/>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Co-Teaching Models</a:t>
            </a:r>
            <a:endParaRPr/>
          </a:p>
        </p:txBody>
      </p:sp>
      <p:sp>
        <p:nvSpPr>
          <p:cNvPr id="231" name="Google Shape;231;p10"/>
          <p:cNvSpPr txBox="1"/>
          <p:nvPr>
            <p:ph idx="1" type="body"/>
          </p:nvPr>
        </p:nvSpPr>
        <p:spPr>
          <a:xfrm>
            <a:off x="354012" y="2054225"/>
            <a:ext cx="8129587" cy="42195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One Teach, One Observe</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Station Teaching</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Parallel Teaching</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Alternative Teaching</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Teaming</a:t>
            </a:r>
            <a:endParaRPr/>
          </a:p>
          <a:p>
            <a:pPr indent="-342900" lvl="0" marL="342900" marR="0" rtl="0" algn="l">
              <a:lnSpc>
                <a:spcPct val="100000"/>
              </a:lnSpc>
              <a:spcBef>
                <a:spcPts val="1000"/>
              </a:spcBef>
              <a:spcAft>
                <a:spcPts val="0"/>
              </a:spcAft>
              <a:buClr>
                <a:schemeClr val="accent1"/>
              </a:buClr>
              <a:buSzPts val="2560"/>
              <a:buFont typeface="Noto Sans Symbols"/>
              <a:buChar char="►"/>
            </a:pPr>
            <a:r>
              <a:rPr b="0" i="0" lang="en-US" sz="3200" u="none">
                <a:solidFill>
                  <a:srgbClr val="404040"/>
                </a:solidFill>
                <a:latin typeface="Gill Sans"/>
                <a:ea typeface="Gill Sans"/>
                <a:cs typeface="Gill Sans"/>
                <a:sym typeface="Gill Sans"/>
              </a:rPr>
              <a:t>One Teach, One Assist</a:t>
            </a:r>
            <a:endParaRPr/>
          </a:p>
          <a:p>
            <a:pPr indent="-180340" lvl="0" marL="342900" marR="0" rtl="0" algn="l">
              <a:spcBef>
                <a:spcPts val="1000"/>
              </a:spcBef>
              <a:spcAft>
                <a:spcPts val="0"/>
              </a:spcAft>
              <a:buClr>
                <a:schemeClr val="accent1"/>
              </a:buClr>
              <a:buSzPts val="2560"/>
              <a:buFont typeface="Noto Sans Symbols"/>
              <a:buNone/>
            </a:pPr>
            <a:r>
              <a:t/>
            </a:r>
            <a:endParaRPr b="0" i="0" sz="3200" u="none">
              <a:solidFill>
                <a:srgbClr val="404040"/>
              </a:solidFill>
              <a:latin typeface="Gill Sans"/>
              <a:ea typeface="Gill Sans"/>
              <a:cs typeface="Gill Sans"/>
              <a:sym typeface="Gill Sans"/>
            </a:endParaRPr>
          </a:p>
        </p:txBody>
      </p:sp>
      <p:sp>
        <p:nvSpPr>
          <p:cNvPr id="232" name="Google Shape;232;p10"/>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800"/>
              <a:buFont typeface="Gill Sans"/>
              <a:buNone/>
            </a:pPr>
            <a:r>
              <a:rPr b="0" i="0" lang="en-US" sz="3800" u="none">
                <a:solidFill>
                  <a:schemeClr val="dk1"/>
                </a:solidFill>
                <a:latin typeface="Gill Sans"/>
                <a:ea typeface="Gill Sans"/>
                <a:cs typeface="Gill Sans"/>
                <a:sym typeface="Gill Sans"/>
              </a:rPr>
              <a:t>The Power of 2:  Co-Teaching Models</a:t>
            </a:r>
            <a:endParaRPr/>
          </a:p>
        </p:txBody>
      </p:sp>
      <p:sp>
        <p:nvSpPr>
          <p:cNvPr id="239" name="Google Shape;239;p11"/>
          <p:cNvSpPr/>
          <p:nvPr/>
        </p:nvSpPr>
        <p:spPr>
          <a:xfrm>
            <a:off x="7772400" y="5410200"/>
            <a:ext cx="1066800" cy="762000"/>
          </a:xfrm>
          <a:custGeom>
            <a:rect b="b" l="l" r="r" t="t"/>
            <a:pathLst>
              <a:path extrusionOk="0" h="120000" w="120000">
                <a:moveTo>
                  <a:pt x="0" y="0"/>
                </a:moveTo>
                <a:lnTo>
                  <a:pt x="120000" y="0"/>
                </a:lnTo>
                <a:lnTo>
                  <a:pt x="120000" y="120000"/>
                </a:lnTo>
                <a:lnTo>
                  <a:pt x="0" y="120000"/>
                </a:lnTo>
                <a:close/>
                <a:moveTo>
                  <a:pt x="27857" y="37000"/>
                </a:moveTo>
                <a:lnTo>
                  <a:pt x="27857" y="54813"/>
                </a:lnTo>
                <a:lnTo>
                  <a:pt x="32188" y="54813"/>
                </a:lnTo>
                <a:lnTo>
                  <a:pt x="33527" y="52779"/>
                </a:lnTo>
                <a:lnTo>
                  <a:pt x="34777" y="52779"/>
                </a:lnTo>
                <a:lnTo>
                  <a:pt x="34777" y="79967"/>
                </a:lnTo>
                <a:lnTo>
                  <a:pt x="78482" y="79967"/>
                </a:lnTo>
                <a:lnTo>
                  <a:pt x="78482" y="70592"/>
                </a:lnTo>
                <a:lnTo>
                  <a:pt x="85402" y="70592"/>
                </a:lnTo>
                <a:lnTo>
                  <a:pt x="89152" y="75750"/>
                </a:lnTo>
                <a:lnTo>
                  <a:pt x="92143" y="75750"/>
                </a:lnTo>
                <a:lnTo>
                  <a:pt x="92143" y="42625"/>
                </a:lnTo>
                <a:lnTo>
                  <a:pt x="89152" y="42625"/>
                </a:lnTo>
                <a:lnTo>
                  <a:pt x="86563" y="46217"/>
                </a:lnTo>
                <a:lnTo>
                  <a:pt x="78482" y="46217"/>
                </a:lnTo>
                <a:lnTo>
                  <a:pt x="78482" y="42625"/>
                </a:lnTo>
                <a:lnTo>
                  <a:pt x="75938" y="38875"/>
                </a:lnTo>
                <a:lnTo>
                  <a:pt x="33527" y="38875"/>
                </a:lnTo>
                <a:lnTo>
                  <a:pt x="32188" y="37000"/>
                </a:lnTo>
                <a:close/>
              </a:path>
              <a:path extrusionOk="0" fill="darken" h="120000" w="120000">
                <a:moveTo>
                  <a:pt x="27857" y="37000"/>
                </a:moveTo>
                <a:lnTo>
                  <a:pt x="27857" y="54813"/>
                </a:lnTo>
                <a:lnTo>
                  <a:pt x="32188" y="54813"/>
                </a:lnTo>
                <a:lnTo>
                  <a:pt x="33527" y="52779"/>
                </a:lnTo>
                <a:lnTo>
                  <a:pt x="34777" y="52779"/>
                </a:lnTo>
                <a:lnTo>
                  <a:pt x="34777" y="79967"/>
                </a:lnTo>
                <a:lnTo>
                  <a:pt x="78482" y="79967"/>
                </a:lnTo>
                <a:lnTo>
                  <a:pt x="78482" y="70592"/>
                </a:lnTo>
                <a:lnTo>
                  <a:pt x="85402" y="70592"/>
                </a:lnTo>
                <a:lnTo>
                  <a:pt x="89152" y="75750"/>
                </a:lnTo>
                <a:lnTo>
                  <a:pt x="92143" y="75750"/>
                </a:lnTo>
                <a:lnTo>
                  <a:pt x="92143" y="42625"/>
                </a:lnTo>
                <a:lnTo>
                  <a:pt x="89152" y="42625"/>
                </a:lnTo>
                <a:lnTo>
                  <a:pt x="86563" y="46217"/>
                </a:lnTo>
                <a:lnTo>
                  <a:pt x="78482" y="46217"/>
                </a:lnTo>
                <a:lnTo>
                  <a:pt x="78482" y="42625"/>
                </a:lnTo>
                <a:lnTo>
                  <a:pt x="75938" y="38875"/>
                </a:lnTo>
                <a:lnTo>
                  <a:pt x="33527" y="38875"/>
                </a:lnTo>
                <a:lnTo>
                  <a:pt x="32188" y="37000"/>
                </a:lnTo>
                <a:close/>
              </a:path>
              <a:path extrusionOk="0" fill="none" h="120000" w="120000">
                <a:moveTo>
                  <a:pt x="27857" y="37000"/>
                </a:moveTo>
                <a:lnTo>
                  <a:pt x="32188" y="37000"/>
                </a:lnTo>
                <a:lnTo>
                  <a:pt x="33527" y="38875"/>
                </a:lnTo>
                <a:lnTo>
                  <a:pt x="75938" y="38875"/>
                </a:lnTo>
                <a:lnTo>
                  <a:pt x="78482" y="42625"/>
                </a:lnTo>
                <a:lnTo>
                  <a:pt x="78482" y="46217"/>
                </a:lnTo>
                <a:lnTo>
                  <a:pt x="86563" y="46217"/>
                </a:lnTo>
                <a:lnTo>
                  <a:pt x="89152" y="42625"/>
                </a:lnTo>
                <a:lnTo>
                  <a:pt x="92143" y="42625"/>
                </a:lnTo>
                <a:lnTo>
                  <a:pt x="92143" y="75750"/>
                </a:lnTo>
                <a:lnTo>
                  <a:pt x="89152" y="75750"/>
                </a:lnTo>
                <a:lnTo>
                  <a:pt x="85402" y="70592"/>
                </a:lnTo>
                <a:lnTo>
                  <a:pt x="78482" y="70592"/>
                </a:lnTo>
                <a:lnTo>
                  <a:pt x="78482" y="79967"/>
                </a:lnTo>
                <a:lnTo>
                  <a:pt x="34777" y="79967"/>
                </a:lnTo>
                <a:lnTo>
                  <a:pt x="34777" y="52779"/>
                </a:lnTo>
                <a:lnTo>
                  <a:pt x="33527" y="52779"/>
                </a:lnTo>
                <a:lnTo>
                  <a:pt x="32188" y="54813"/>
                </a:lnTo>
                <a:lnTo>
                  <a:pt x="27857" y="54813"/>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pic>
        <p:nvPicPr>
          <p:cNvPr descr="MPj04227550000[1]" id="240" name="Google Shape;240;p11"/>
          <p:cNvPicPr preferRelativeResize="0"/>
          <p:nvPr/>
        </p:nvPicPr>
        <p:blipFill rotWithShape="1">
          <a:blip r:embed="rId3">
            <a:alphaModFix/>
          </a:blip>
          <a:srcRect b="0" l="0" r="0" t="0"/>
          <a:stretch/>
        </p:blipFill>
        <p:spPr>
          <a:xfrm>
            <a:off x="1100137" y="2214562"/>
            <a:ext cx="6672262" cy="3957637"/>
          </a:xfrm>
          <a:prstGeom prst="rect">
            <a:avLst/>
          </a:prstGeom>
          <a:noFill/>
          <a:ln>
            <a:noFill/>
          </a:ln>
        </p:spPr>
      </p:pic>
      <p:sp>
        <p:nvSpPr>
          <p:cNvPr id="241" name="Google Shape;241;p11"/>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txBox="1"/>
          <p:nvPr>
            <p:ph type="title"/>
          </p:nvPr>
        </p:nvSpPr>
        <p:spPr>
          <a:xfrm>
            <a:off x="609600" y="609600"/>
            <a:ext cx="6348412" cy="1320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Gill Sans"/>
              <a:buNone/>
            </a:pPr>
            <a:r>
              <a:rPr b="0" i="0" lang="en-US" sz="3600" u="none">
                <a:solidFill>
                  <a:schemeClr val="dk1"/>
                </a:solidFill>
                <a:latin typeface="Gill Sans"/>
                <a:ea typeface="Gill Sans"/>
                <a:cs typeface="Gill Sans"/>
                <a:sym typeface="Gill Sans"/>
              </a:rPr>
              <a:t>One Teach, One Observe</a:t>
            </a:r>
            <a:endParaRPr/>
          </a:p>
        </p:txBody>
      </p:sp>
      <p:sp>
        <p:nvSpPr>
          <p:cNvPr id="248" name="Google Shape;248;p12"/>
          <p:cNvSpPr txBox="1"/>
          <p:nvPr>
            <p:ph idx="1" type="body"/>
          </p:nvPr>
        </p:nvSpPr>
        <p:spPr>
          <a:xfrm>
            <a:off x="293675" y="1371600"/>
            <a:ext cx="4278300" cy="38292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accent1"/>
              </a:buClr>
              <a:buSzPts val="2160"/>
              <a:buFont typeface="Noto Sans Symbols"/>
              <a:buChar char="►"/>
            </a:pPr>
            <a:r>
              <a:rPr b="0" i="0" lang="en-US" sz="2800" u="none">
                <a:solidFill>
                  <a:srgbClr val="404040"/>
                </a:solidFill>
                <a:latin typeface="Gill Sans"/>
                <a:ea typeface="Gill Sans"/>
                <a:cs typeface="Gill Sans"/>
                <a:sym typeface="Gill Sans"/>
              </a:rPr>
              <a:t>One teacher is primarily responsible for the design and delivery of lesson</a:t>
            </a:r>
            <a:endParaRPr sz="1400"/>
          </a:p>
          <a:p>
            <a:pPr indent="-317500" lvl="0" marL="342900" marR="0" rtl="0" algn="l">
              <a:lnSpc>
                <a:spcPct val="100000"/>
              </a:lnSpc>
              <a:spcBef>
                <a:spcPts val="1000"/>
              </a:spcBef>
              <a:spcAft>
                <a:spcPts val="0"/>
              </a:spcAft>
              <a:buClr>
                <a:schemeClr val="accent1"/>
              </a:buClr>
              <a:buSzPts val="2160"/>
              <a:buFont typeface="Noto Sans Symbols"/>
              <a:buChar char="►"/>
            </a:pPr>
            <a:r>
              <a:rPr b="0" i="0" lang="en-US" sz="2800" u="none">
                <a:solidFill>
                  <a:srgbClr val="404040"/>
                </a:solidFill>
                <a:latin typeface="Gill Sans"/>
                <a:ea typeface="Gill Sans"/>
                <a:cs typeface="Gill Sans"/>
                <a:sym typeface="Gill Sans"/>
              </a:rPr>
              <a:t>Co-teacher observes, listens and takes anecdotal notes</a:t>
            </a:r>
            <a:endParaRPr sz="1400"/>
          </a:p>
          <a:p>
            <a:pPr indent="0" lvl="0" marL="0" marR="0" rtl="0" algn="l">
              <a:lnSpc>
                <a:spcPct val="100000"/>
              </a:lnSpc>
              <a:spcBef>
                <a:spcPts val="1000"/>
              </a:spcBef>
              <a:spcAft>
                <a:spcPts val="0"/>
              </a:spcAft>
              <a:buNone/>
            </a:pPr>
            <a:r>
              <a:rPr b="0" i="0" lang="en-US" sz="2800" u="none">
                <a:solidFill>
                  <a:srgbClr val="404040"/>
                </a:solidFill>
                <a:latin typeface="Gill Sans"/>
                <a:ea typeface="Gill Sans"/>
                <a:cs typeface="Gill Sans"/>
                <a:sym typeface="Gill Sans"/>
              </a:rPr>
              <a:t>    </a:t>
            </a:r>
            <a:endParaRPr sz="2800">
              <a:latin typeface="Gill Sans"/>
              <a:ea typeface="Gill Sans"/>
              <a:cs typeface="Gill Sans"/>
              <a:sym typeface="Gill Sans"/>
            </a:endParaRPr>
          </a:p>
        </p:txBody>
      </p:sp>
      <p:sp>
        <p:nvSpPr>
          <p:cNvPr id="249" name="Google Shape;249;p12"/>
          <p:cNvSpPr txBox="1"/>
          <p:nvPr/>
        </p:nvSpPr>
        <p:spPr>
          <a:xfrm>
            <a:off x="8458200" y="6253162"/>
            <a:ext cx="45402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rebuchet MS"/>
              <a:buNone/>
            </a:pPr>
            <a:fld id="{00000000-1234-1234-1234-123412341234}" type="slidenum">
              <a:rPr b="1" i="0" lang="en-US" sz="1800" u="none">
                <a:solidFill>
                  <a:schemeClr val="lt1"/>
                </a:solidFill>
                <a:latin typeface="Trebuchet MS"/>
                <a:ea typeface="Trebuchet MS"/>
                <a:cs typeface="Trebuchet MS"/>
                <a:sym typeface="Trebuchet MS"/>
              </a:rPr>
              <a:t>‹#›</a:t>
            </a:fld>
            <a:endParaRPr/>
          </a:p>
        </p:txBody>
      </p:sp>
      <p:pic>
        <p:nvPicPr>
          <p:cNvPr id="250" name="Google Shape;250;p12" title="One Teach, One Observe">
            <a:hlinkClick r:id="rId3"/>
          </p:cNvPr>
          <p:cNvPicPr preferRelativeResize="0"/>
          <p:nvPr/>
        </p:nvPicPr>
        <p:blipFill>
          <a:blip r:embed="rId4">
            <a:alphaModFix/>
          </a:blip>
          <a:stretch>
            <a:fillRect/>
          </a:stretch>
        </p:blipFill>
        <p:spPr>
          <a:xfrm>
            <a:off x="3924300" y="27432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2011-04-05T12:06:23Z</dcterms:created>
  <dc:creator>tonya broussard</dc:creator>
</cp:coreProperties>
</file>

<file path=docProps/custom.xml><?xml version="1.0" encoding="utf-8"?>
<Properties xmlns="http://schemas.openxmlformats.org/officeDocument/2006/custom-properties" xmlns:vt="http://schemas.openxmlformats.org/officeDocument/2006/docPropsVTypes"/>
</file>