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3" r:id="rId5"/>
    <p:sldMasterId id="2147483664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y="6858000" cx="9144000"/>
  <p:notesSz cx="6858000" cy="9144000"/>
  <p:embeddedFontLst>
    <p:embeddedFont>
      <p:font typeface="Gill Sans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B274BF2-3E80-41C0-BF82-7BE3B5D3FCF7}">
  <a:tblStyle styleId="{8B274BF2-3E80-41C0-BF82-7BE3B5D3FCF7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font" Target="fonts/GillSans-regular.fntdata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18" Type="http://schemas.openxmlformats.org/officeDocument/2006/relationships/font" Target="fonts/GillSans-bold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ocs.google.com/document/d/1Cfrs7_BHawR840hQB3z-C2-KbeV1mBMVikmoFPgHfRo/edit?usp=sharing" TargetMode="Externa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40" name="Google Shape;14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2860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1. Welcome participants and complete introductions of facilitators; review purpose and goals for Co-Teaching PD.  (One Message, One Voice)</a:t>
            </a:r>
            <a:endParaRPr/>
          </a:p>
          <a:p>
            <a:pPr indent="0" lvl="0" marL="22860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22860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2. Explain to faculty that this year not only will K-2 have Assistant Teachers (all with substitute certifications) but there will also be push-in support from Special Education Teachers, eLL Teachers and Interventionists.  </a:t>
            </a:r>
            <a:endParaRPr/>
          </a:p>
          <a:p>
            <a:pPr indent="0" lvl="0" marL="22860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22860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3. In order to propel student learning outcomes we must maximize the impact of every educator in the classroom. Effectively implementing the co-teaching model will empower us to increase the efficacy of all educators which will result in increased learning outcomes for all of EPCS’s students.</a:t>
            </a:r>
            <a:endParaRPr/>
          </a:p>
          <a:p>
            <a:pPr indent="0" lvl="0" marL="22860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141" name="Google Shape;141;p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48" name="Google Shape;14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14300" lvl="0" marL="2286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Facilitator will review essential question and desired outcomes with participants. </a:t>
            </a:r>
            <a:endParaRPr/>
          </a:p>
          <a:p>
            <a:pPr indent="-114300" lvl="0" marL="2286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Throughout the district we have seen various forms of co-teaching models.  As a district we want to make certain that we send one message and that you receive the proper professional development to support this practice. </a:t>
            </a:r>
            <a:endParaRPr/>
          </a:p>
          <a:p>
            <a:pPr indent="-114300" lvl="0" marL="2286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Today you will have the opportunity to see 6 various models of co-teaching. </a:t>
            </a:r>
            <a:endParaRPr/>
          </a:p>
        </p:txBody>
      </p:sp>
      <p:sp>
        <p:nvSpPr>
          <p:cNvPr id="149" name="Google Shape;149;p2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56c2448d74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156c2448d7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g156c2448d74_0_0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febaa030ff_0_6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Prior to presenting slide three, turn and talk on what co-teaching provides, and it benefits.</a:t>
            </a:r>
            <a:endParaRPr/>
          </a:p>
        </p:txBody>
      </p:sp>
      <p:sp>
        <p:nvSpPr>
          <p:cNvPr id="164" name="Google Shape;164;gfebaa030ff_0_621:notes"/>
          <p:cNvSpPr/>
          <p:nvPr>
            <p:ph idx="2" type="sldImg"/>
          </p:nvPr>
        </p:nvSpPr>
        <p:spPr>
          <a:xfrm>
            <a:off x="1714763" y="685800"/>
            <a:ext cx="3429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febaa030ff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febaa030f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gfebaa030ff_0_0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febaa030ff_0_18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febaa030ff_0_1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gfebaa030ff_0_180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febaa030ff_0_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febaa030ff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Link: </a:t>
            </a:r>
            <a:r>
              <a:rPr lang="en-US" u="sng">
                <a:solidFill>
                  <a:schemeClr val="hlink"/>
                </a:solidFill>
                <a:hlinkClick r:id="rId2"/>
              </a:rPr>
              <a:t>https://docs.google.com/document/d/1Cfrs7_BHawR840hQB3z-C2-KbeV1mBMVikmoFPgHfRo/edit?usp=sharing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gfebaa030ff_0_7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febaa030ff_0_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febaa030ff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gfebaa030ff_0_14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febaa030ff_0_7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gfebaa030ff_0_766:notes"/>
          <p:cNvSpPr/>
          <p:nvPr>
            <p:ph idx="2" type="sldImg"/>
          </p:nvPr>
        </p:nvSpPr>
        <p:spPr>
          <a:xfrm>
            <a:off x="1714763" y="685800"/>
            <a:ext cx="3429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"/>
          <p:cNvSpPr txBox="1"/>
          <p:nvPr>
            <p:ph type="ctrTitle"/>
          </p:nvPr>
        </p:nvSpPr>
        <p:spPr>
          <a:xfrm>
            <a:off x="1130595" y="2404534"/>
            <a:ext cx="5826719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"/>
          <p:cNvSpPr txBox="1"/>
          <p:nvPr>
            <p:ph idx="1" type="subTitle"/>
          </p:nvPr>
        </p:nvSpPr>
        <p:spPr>
          <a:xfrm>
            <a:off x="1130595" y="4050834"/>
            <a:ext cx="5826719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9" name="Google Shape;29;p2"/>
          <p:cNvSpPr txBox="1"/>
          <p:nvPr>
            <p:ph idx="10" type="dt"/>
          </p:nvPr>
        </p:nvSpPr>
        <p:spPr>
          <a:xfrm>
            <a:off x="5405437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"/>
          <p:cNvSpPr txBox="1"/>
          <p:nvPr>
            <p:ph idx="11" type="ftr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"/>
          <p:cNvSpPr txBox="1"/>
          <p:nvPr>
            <p:ph idx="12" type="sldNum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2"/>
          <p:cNvSpPr txBox="1"/>
          <p:nvPr>
            <p:ph type="title"/>
          </p:nvPr>
        </p:nvSpPr>
        <p:spPr>
          <a:xfrm>
            <a:off x="609598" y="1931988"/>
            <a:ext cx="6347700" cy="2595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4400" cap="none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2"/>
          <p:cNvSpPr txBox="1"/>
          <p:nvPr>
            <p:ph idx="1" type="body"/>
          </p:nvPr>
        </p:nvSpPr>
        <p:spPr>
          <a:xfrm>
            <a:off x="609598" y="4527448"/>
            <a:ext cx="6347700" cy="15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rtl="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12"/>
          <p:cNvSpPr txBox="1"/>
          <p:nvPr>
            <p:ph idx="10" type="dt"/>
          </p:nvPr>
        </p:nvSpPr>
        <p:spPr>
          <a:xfrm>
            <a:off x="5405437" y="6042025"/>
            <a:ext cx="684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1" type="ftr"/>
          </p:nvPr>
        </p:nvSpPr>
        <p:spPr>
          <a:xfrm>
            <a:off x="609600" y="6042025"/>
            <a:ext cx="4622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2" type="sldNum"/>
          </p:nvPr>
        </p:nvSpPr>
        <p:spPr>
          <a:xfrm>
            <a:off x="6445250" y="6042025"/>
            <a:ext cx="512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/>
          <p:nvPr>
            <p:ph type="title"/>
          </p:nvPr>
        </p:nvSpPr>
        <p:spPr>
          <a:xfrm>
            <a:off x="609600" y="609600"/>
            <a:ext cx="6347700" cy="340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4400" cap="none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3"/>
          <p:cNvSpPr txBox="1"/>
          <p:nvPr>
            <p:ph idx="1" type="body"/>
          </p:nvPr>
        </p:nvSpPr>
        <p:spPr>
          <a:xfrm>
            <a:off x="609600" y="4470400"/>
            <a:ext cx="6347700" cy="157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rtl="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rtl="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6" name="Google Shape;106;p13"/>
          <p:cNvSpPr txBox="1"/>
          <p:nvPr>
            <p:ph idx="10" type="dt"/>
          </p:nvPr>
        </p:nvSpPr>
        <p:spPr>
          <a:xfrm>
            <a:off x="5405437" y="6042025"/>
            <a:ext cx="684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1" type="ftr"/>
          </p:nvPr>
        </p:nvSpPr>
        <p:spPr>
          <a:xfrm>
            <a:off x="609600" y="6042025"/>
            <a:ext cx="4622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3"/>
          <p:cNvSpPr txBox="1"/>
          <p:nvPr>
            <p:ph idx="12" type="sldNum"/>
          </p:nvPr>
        </p:nvSpPr>
        <p:spPr>
          <a:xfrm>
            <a:off x="6445250" y="6042025"/>
            <a:ext cx="512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4"/>
          <p:cNvSpPr txBox="1"/>
          <p:nvPr>
            <p:ph type="title"/>
          </p:nvPr>
        </p:nvSpPr>
        <p:spPr>
          <a:xfrm>
            <a:off x="609599" y="4800600"/>
            <a:ext cx="63477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24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4"/>
          <p:cNvSpPr/>
          <p:nvPr>
            <p:ph idx="2" type="pic"/>
          </p:nvPr>
        </p:nvSpPr>
        <p:spPr>
          <a:xfrm>
            <a:off x="609599" y="609600"/>
            <a:ext cx="6347700" cy="3845700"/>
          </a:xfrm>
          <a:prstGeom prst="rect">
            <a:avLst/>
          </a:prstGeom>
          <a:noFill/>
          <a:ln>
            <a:noFill/>
          </a:ln>
        </p:spPr>
      </p:sp>
      <p:sp>
        <p:nvSpPr>
          <p:cNvPr id="112" name="Google Shape;112;p14"/>
          <p:cNvSpPr txBox="1"/>
          <p:nvPr>
            <p:ph idx="1" type="body"/>
          </p:nvPr>
        </p:nvSpPr>
        <p:spPr>
          <a:xfrm>
            <a:off x="609599" y="5367338"/>
            <a:ext cx="6347700" cy="67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rtl="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rtl="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rtl="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rtl="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rtl="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rtl="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rtl="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rtl="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13" name="Google Shape;113;p14"/>
          <p:cNvSpPr txBox="1"/>
          <p:nvPr>
            <p:ph idx="10" type="dt"/>
          </p:nvPr>
        </p:nvSpPr>
        <p:spPr>
          <a:xfrm>
            <a:off x="5405437" y="6042025"/>
            <a:ext cx="684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4"/>
          <p:cNvSpPr txBox="1"/>
          <p:nvPr>
            <p:ph idx="11" type="ftr"/>
          </p:nvPr>
        </p:nvSpPr>
        <p:spPr>
          <a:xfrm>
            <a:off x="609600" y="6042025"/>
            <a:ext cx="4622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14"/>
          <p:cNvSpPr txBox="1"/>
          <p:nvPr>
            <p:ph idx="12" type="sldNum"/>
          </p:nvPr>
        </p:nvSpPr>
        <p:spPr>
          <a:xfrm>
            <a:off x="6445250" y="6042025"/>
            <a:ext cx="512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5"/>
          <p:cNvSpPr txBox="1"/>
          <p:nvPr>
            <p:ph type="title"/>
          </p:nvPr>
        </p:nvSpPr>
        <p:spPr>
          <a:xfrm>
            <a:off x="609599" y="1498604"/>
            <a:ext cx="2790300" cy="127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15"/>
          <p:cNvSpPr txBox="1"/>
          <p:nvPr>
            <p:ph idx="1" type="body"/>
          </p:nvPr>
        </p:nvSpPr>
        <p:spPr>
          <a:xfrm>
            <a:off x="3571275" y="514925"/>
            <a:ext cx="3386100" cy="552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9" name="Google Shape;119;p15"/>
          <p:cNvSpPr txBox="1"/>
          <p:nvPr>
            <p:ph idx="2" type="body"/>
          </p:nvPr>
        </p:nvSpPr>
        <p:spPr>
          <a:xfrm>
            <a:off x="609599" y="2777069"/>
            <a:ext cx="2790300" cy="258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rtl="0" algn="l">
              <a:spcBef>
                <a:spcPts val="1000"/>
              </a:spcBef>
              <a:spcAft>
                <a:spcPts val="0"/>
              </a:spcAft>
              <a:buSzPts val="840"/>
              <a:buNone/>
              <a:defRPr sz="1050"/>
            </a:lvl2pPr>
            <a:lvl3pPr indent="-228600" lvl="2" marL="1371600" rtl="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3pPr>
            <a:lvl4pPr indent="-228600" lvl="3" marL="1828800" rtl="0" algn="l">
              <a:spcBef>
                <a:spcPts val="1000"/>
              </a:spcBef>
              <a:spcAft>
                <a:spcPts val="0"/>
              </a:spcAft>
              <a:buSzPts val="600"/>
              <a:buNone/>
              <a:defRPr sz="750"/>
            </a:lvl4pPr>
            <a:lvl5pPr indent="-228600" lvl="4" marL="2286000" rtl="0" algn="l">
              <a:spcBef>
                <a:spcPts val="1000"/>
              </a:spcBef>
              <a:spcAft>
                <a:spcPts val="0"/>
              </a:spcAft>
              <a:buSzPts val="600"/>
              <a:buNone/>
              <a:defRPr sz="750"/>
            </a:lvl5pPr>
            <a:lvl6pPr indent="-228600" lvl="5" marL="2743200" rtl="0" algn="l">
              <a:spcBef>
                <a:spcPts val="1000"/>
              </a:spcBef>
              <a:spcAft>
                <a:spcPts val="0"/>
              </a:spcAft>
              <a:buSzPts val="600"/>
              <a:buNone/>
              <a:defRPr sz="750"/>
            </a:lvl6pPr>
            <a:lvl7pPr indent="-228600" lvl="6" marL="3200400" rtl="0" algn="l">
              <a:spcBef>
                <a:spcPts val="1000"/>
              </a:spcBef>
              <a:spcAft>
                <a:spcPts val="0"/>
              </a:spcAft>
              <a:buSzPts val="600"/>
              <a:buNone/>
              <a:defRPr sz="750"/>
            </a:lvl7pPr>
            <a:lvl8pPr indent="-228600" lvl="7" marL="3657600" rtl="0" algn="l">
              <a:spcBef>
                <a:spcPts val="1000"/>
              </a:spcBef>
              <a:spcAft>
                <a:spcPts val="0"/>
              </a:spcAft>
              <a:buSzPts val="600"/>
              <a:buNone/>
              <a:defRPr sz="750"/>
            </a:lvl8pPr>
            <a:lvl9pPr indent="-228600" lvl="8" marL="4114800" rtl="0" algn="l">
              <a:spcBef>
                <a:spcPts val="1000"/>
              </a:spcBef>
              <a:spcAft>
                <a:spcPts val="0"/>
              </a:spcAft>
              <a:buSzPts val="600"/>
              <a:buNone/>
              <a:defRPr sz="750"/>
            </a:lvl9pPr>
          </a:lstStyle>
          <a:p/>
        </p:txBody>
      </p:sp>
      <p:sp>
        <p:nvSpPr>
          <p:cNvPr id="120" name="Google Shape;120;p15"/>
          <p:cNvSpPr txBox="1"/>
          <p:nvPr>
            <p:ph idx="10" type="dt"/>
          </p:nvPr>
        </p:nvSpPr>
        <p:spPr>
          <a:xfrm>
            <a:off x="5405437" y="6042025"/>
            <a:ext cx="684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5"/>
          <p:cNvSpPr txBox="1"/>
          <p:nvPr>
            <p:ph idx="11" type="ftr"/>
          </p:nvPr>
        </p:nvSpPr>
        <p:spPr>
          <a:xfrm>
            <a:off x="609600" y="6042025"/>
            <a:ext cx="4622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5"/>
          <p:cNvSpPr txBox="1"/>
          <p:nvPr>
            <p:ph idx="12" type="sldNum"/>
          </p:nvPr>
        </p:nvSpPr>
        <p:spPr>
          <a:xfrm>
            <a:off x="6445250" y="6042025"/>
            <a:ext cx="512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6"/>
          <p:cNvSpPr txBox="1"/>
          <p:nvPr>
            <p:ph type="title"/>
          </p:nvPr>
        </p:nvSpPr>
        <p:spPr>
          <a:xfrm>
            <a:off x="609599" y="609600"/>
            <a:ext cx="63477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6"/>
          <p:cNvSpPr txBox="1"/>
          <p:nvPr>
            <p:ph idx="1" type="body"/>
          </p:nvPr>
        </p:nvSpPr>
        <p:spPr>
          <a:xfrm>
            <a:off x="609599" y="2160983"/>
            <a:ext cx="30906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rtl="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rtl="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rtl="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rtl="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rtl="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rtl="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rtl="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rtl="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26" name="Google Shape;126;p16"/>
          <p:cNvSpPr txBox="1"/>
          <p:nvPr>
            <p:ph idx="2" type="body"/>
          </p:nvPr>
        </p:nvSpPr>
        <p:spPr>
          <a:xfrm>
            <a:off x="609599" y="2737246"/>
            <a:ext cx="3090600" cy="33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16"/>
          <p:cNvSpPr txBox="1"/>
          <p:nvPr>
            <p:ph idx="3" type="body"/>
          </p:nvPr>
        </p:nvSpPr>
        <p:spPr>
          <a:xfrm>
            <a:off x="3866640" y="2160983"/>
            <a:ext cx="30906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rtl="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rtl="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rtl="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rtl="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rtl="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rtl="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rtl="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rtl="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28" name="Google Shape;128;p16"/>
          <p:cNvSpPr txBox="1"/>
          <p:nvPr>
            <p:ph idx="4" type="body"/>
          </p:nvPr>
        </p:nvSpPr>
        <p:spPr>
          <a:xfrm>
            <a:off x="3866640" y="2737246"/>
            <a:ext cx="3090600" cy="33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9" name="Google Shape;129;p16"/>
          <p:cNvSpPr txBox="1"/>
          <p:nvPr>
            <p:ph idx="10" type="dt"/>
          </p:nvPr>
        </p:nvSpPr>
        <p:spPr>
          <a:xfrm>
            <a:off x="5405437" y="6042025"/>
            <a:ext cx="684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6"/>
          <p:cNvSpPr txBox="1"/>
          <p:nvPr>
            <p:ph idx="11" type="ftr"/>
          </p:nvPr>
        </p:nvSpPr>
        <p:spPr>
          <a:xfrm>
            <a:off x="609600" y="6042025"/>
            <a:ext cx="4622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16"/>
          <p:cNvSpPr txBox="1"/>
          <p:nvPr>
            <p:ph idx="12" type="sldNum"/>
          </p:nvPr>
        </p:nvSpPr>
        <p:spPr>
          <a:xfrm>
            <a:off x="6445250" y="6042025"/>
            <a:ext cx="512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7"/>
          <p:cNvSpPr txBox="1"/>
          <p:nvPr>
            <p:ph type="title"/>
          </p:nvPr>
        </p:nvSpPr>
        <p:spPr>
          <a:xfrm>
            <a:off x="609598" y="2700868"/>
            <a:ext cx="6347700" cy="182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4000" cap="none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17"/>
          <p:cNvSpPr txBox="1"/>
          <p:nvPr>
            <p:ph idx="1" type="body"/>
          </p:nvPr>
        </p:nvSpPr>
        <p:spPr>
          <a:xfrm>
            <a:off x="609598" y="4527448"/>
            <a:ext cx="6347700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rtl="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35" name="Google Shape;135;p17"/>
          <p:cNvSpPr txBox="1"/>
          <p:nvPr>
            <p:ph idx="10" type="dt"/>
          </p:nvPr>
        </p:nvSpPr>
        <p:spPr>
          <a:xfrm>
            <a:off x="5405437" y="6042025"/>
            <a:ext cx="684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7"/>
          <p:cNvSpPr txBox="1"/>
          <p:nvPr>
            <p:ph idx="11" type="ftr"/>
          </p:nvPr>
        </p:nvSpPr>
        <p:spPr>
          <a:xfrm>
            <a:off x="609600" y="6042025"/>
            <a:ext cx="4622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17"/>
          <p:cNvSpPr txBox="1"/>
          <p:nvPr>
            <p:ph idx="12" type="sldNum"/>
          </p:nvPr>
        </p:nvSpPr>
        <p:spPr>
          <a:xfrm>
            <a:off x="6445250" y="6042025"/>
            <a:ext cx="512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ntent, Top and Bottom">
  <p:cSld name="2 Content, Top and Bottom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 txBox="1"/>
          <p:nvPr>
            <p:ph type="title"/>
          </p:nvPr>
        </p:nvSpPr>
        <p:spPr>
          <a:xfrm>
            <a:off x="609600" y="609600"/>
            <a:ext cx="63483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4"/>
          <p:cNvSpPr txBox="1"/>
          <p:nvPr>
            <p:ph idx="1" type="body"/>
          </p:nvPr>
        </p:nvSpPr>
        <p:spPr>
          <a:xfrm>
            <a:off x="654050" y="2286001"/>
            <a:ext cx="784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1pPr>
            <a:lvl2pPr indent="-320040" lvl="1" marL="9144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2pPr>
            <a:lvl3pPr indent="-320039" lvl="2" marL="13716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3pPr>
            <a:lvl4pPr indent="-320039" lvl="3" marL="18288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4pPr>
            <a:lvl5pPr indent="-320039" lvl="4" marL="22860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5pPr>
            <a:lvl6pPr indent="-320039" lvl="5" marL="27432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6pPr>
            <a:lvl7pPr indent="-320039" lvl="6" marL="32004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7pPr>
            <a:lvl8pPr indent="-320040" lvl="7" marL="36576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8pPr>
            <a:lvl9pPr indent="-320040" lvl="8" marL="41148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9pPr>
          </a:lstStyle>
          <a:p/>
        </p:txBody>
      </p:sp>
      <p:sp>
        <p:nvSpPr>
          <p:cNvPr id="52" name="Google Shape;52;p4"/>
          <p:cNvSpPr txBox="1"/>
          <p:nvPr>
            <p:ph idx="2" type="body"/>
          </p:nvPr>
        </p:nvSpPr>
        <p:spPr>
          <a:xfrm>
            <a:off x="654050" y="4302966"/>
            <a:ext cx="784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1pPr>
            <a:lvl2pPr indent="-320040" lvl="1" marL="9144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2pPr>
            <a:lvl3pPr indent="-320039" lvl="2" marL="13716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3pPr>
            <a:lvl4pPr indent="-320039" lvl="3" marL="18288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4pPr>
            <a:lvl5pPr indent="-320039" lvl="4" marL="22860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5pPr>
            <a:lvl6pPr indent="-320039" lvl="5" marL="27432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6pPr>
            <a:lvl7pPr indent="-320039" lvl="6" marL="32004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7pPr>
            <a:lvl8pPr indent="-320040" lvl="7" marL="36576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8pPr>
            <a:lvl9pPr indent="-320040" lvl="8" marL="41148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9pPr>
          </a:lstStyle>
          <a:p/>
        </p:txBody>
      </p:sp>
      <p:sp>
        <p:nvSpPr>
          <p:cNvPr id="53" name="Google Shape;53;p4"/>
          <p:cNvSpPr txBox="1"/>
          <p:nvPr>
            <p:ph idx="10" type="dt"/>
          </p:nvPr>
        </p:nvSpPr>
        <p:spPr>
          <a:xfrm>
            <a:off x="5405437" y="6042025"/>
            <a:ext cx="684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4"/>
          <p:cNvSpPr txBox="1"/>
          <p:nvPr>
            <p:ph idx="11" type="ftr"/>
          </p:nvPr>
        </p:nvSpPr>
        <p:spPr>
          <a:xfrm>
            <a:off x="609600" y="6042025"/>
            <a:ext cx="4622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6445250" y="6042025"/>
            <a:ext cx="512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 txBox="1"/>
          <p:nvPr>
            <p:ph type="title"/>
          </p:nvPr>
        </p:nvSpPr>
        <p:spPr>
          <a:xfrm>
            <a:off x="609599" y="609600"/>
            <a:ext cx="63477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5"/>
          <p:cNvSpPr txBox="1"/>
          <p:nvPr>
            <p:ph idx="10" type="dt"/>
          </p:nvPr>
        </p:nvSpPr>
        <p:spPr>
          <a:xfrm>
            <a:off x="5405437" y="6042025"/>
            <a:ext cx="684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5"/>
          <p:cNvSpPr txBox="1"/>
          <p:nvPr>
            <p:ph idx="11" type="ftr"/>
          </p:nvPr>
        </p:nvSpPr>
        <p:spPr>
          <a:xfrm>
            <a:off x="609600" y="6042025"/>
            <a:ext cx="4622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5"/>
          <p:cNvSpPr txBox="1"/>
          <p:nvPr>
            <p:ph idx="12" type="sldNum"/>
          </p:nvPr>
        </p:nvSpPr>
        <p:spPr>
          <a:xfrm>
            <a:off x="6445250" y="6042025"/>
            <a:ext cx="512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6"/>
          <p:cNvSpPr txBox="1"/>
          <p:nvPr>
            <p:ph type="title"/>
          </p:nvPr>
        </p:nvSpPr>
        <p:spPr>
          <a:xfrm>
            <a:off x="609600" y="609600"/>
            <a:ext cx="63483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6"/>
          <p:cNvSpPr txBox="1"/>
          <p:nvPr>
            <p:ph idx="1" type="body"/>
          </p:nvPr>
        </p:nvSpPr>
        <p:spPr>
          <a:xfrm>
            <a:off x="609600" y="2160587"/>
            <a:ext cx="6348300" cy="38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4" name="Google Shape;64;p6"/>
          <p:cNvSpPr txBox="1"/>
          <p:nvPr>
            <p:ph idx="10" type="dt"/>
          </p:nvPr>
        </p:nvSpPr>
        <p:spPr>
          <a:xfrm>
            <a:off x="5405437" y="6042025"/>
            <a:ext cx="684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6"/>
          <p:cNvSpPr txBox="1"/>
          <p:nvPr>
            <p:ph idx="11" type="ftr"/>
          </p:nvPr>
        </p:nvSpPr>
        <p:spPr>
          <a:xfrm>
            <a:off x="609600" y="6042025"/>
            <a:ext cx="4622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6"/>
          <p:cNvSpPr txBox="1"/>
          <p:nvPr>
            <p:ph idx="12" type="sldNum"/>
          </p:nvPr>
        </p:nvSpPr>
        <p:spPr>
          <a:xfrm>
            <a:off x="6445250" y="6042025"/>
            <a:ext cx="512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"/>
          <p:cNvSpPr txBox="1"/>
          <p:nvPr>
            <p:ph idx="10" type="dt"/>
          </p:nvPr>
        </p:nvSpPr>
        <p:spPr>
          <a:xfrm>
            <a:off x="5405437" y="6042025"/>
            <a:ext cx="684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1" type="ftr"/>
          </p:nvPr>
        </p:nvSpPr>
        <p:spPr>
          <a:xfrm>
            <a:off x="609600" y="6042025"/>
            <a:ext cx="4622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12" type="sldNum"/>
          </p:nvPr>
        </p:nvSpPr>
        <p:spPr>
          <a:xfrm>
            <a:off x="6445250" y="6042025"/>
            <a:ext cx="512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/>
          <p:nvPr>
            <p:ph type="title"/>
          </p:nvPr>
        </p:nvSpPr>
        <p:spPr>
          <a:xfrm>
            <a:off x="609600" y="609600"/>
            <a:ext cx="63477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8"/>
          <p:cNvSpPr txBox="1"/>
          <p:nvPr>
            <p:ph idx="1" type="body"/>
          </p:nvPr>
        </p:nvSpPr>
        <p:spPr>
          <a:xfrm>
            <a:off x="609600" y="2160589"/>
            <a:ext cx="30882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1pPr>
            <a:lvl2pPr indent="-309880" lvl="1" marL="914400" rtl="0" algn="l"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2pPr>
            <a:lvl3pPr indent="-299719" lvl="2" marL="1371600" rtl="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3pPr>
            <a:lvl4pPr indent="-289560" lvl="3" marL="1828800" rtl="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4pPr>
            <a:lvl5pPr indent="-289560" lvl="4" marL="2286000" rtl="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5pPr>
            <a:lvl6pPr indent="-289560" lvl="5" marL="2743200" rtl="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6pPr>
            <a:lvl7pPr indent="-289560" lvl="6" marL="3200400" rtl="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7pPr>
            <a:lvl8pPr indent="-289559" lvl="7" marL="3657600" rtl="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8pPr>
            <a:lvl9pPr indent="-289559" lvl="8" marL="4114800" rtl="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9pPr>
          </a:lstStyle>
          <a:p/>
        </p:txBody>
      </p:sp>
      <p:sp>
        <p:nvSpPr>
          <p:cNvPr id="74" name="Google Shape;74;p8"/>
          <p:cNvSpPr txBox="1"/>
          <p:nvPr>
            <p:ph idx="2" type="body"/>
          </p:nvPr>
        </p:nvSpPr>
        <p:spPr>
          <a:xfrm>
            <a:off x="3869204" y="2160590"/>
            <a:ext cx="30882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1pPr>
            <a:lvl2pPr indent="-309880" lvl="1" marL="914400" rtl="0" algn="l"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2pPr>
            <a:lvl3pPr indent="-299719" lvl="2" marL="1371600" rtl="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3pPr>
            <a:lvl4pPr indent="-289560" lvl="3" marL="1828800" rtl="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4pPr>
            <a:lvl5pPr indent="-289560" lvl="4" marL="2286000" rtl="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5pPr>
            <a:lvl6pPr indent="-289560" lvl="5" marL="2743200" rtl="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6pPr>
            <a:lvl7pPr indent="-289560" lvl="6" marL="3200400" rtl="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7pPr>
            <a:lvl8pPr indent="-289559" lvl="7" marL="3657600" rtl="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8pPr>
            <a:lvl9pPr indent="-289559" lvl="8" marL="4114800" rtl="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9pPr>
          </a:lstStyle>
          <a:p/>
        </p:txBody>
      </p:sp>
      <p:sp>
        <p:nvSpPr>
          <p:cNvPr id="75" name="Google Shape;75;p8"/>
          <p:cNvSpPr txBox="1"/>
          <p:nvPr>
            <p:ph idx="10" type="dt"/>
          </p:nvPr>
        </p:nvSpPr>
        <p:spPr>
          <a:xfrm>
            <a:off x="5405437" y="6042025"/>
            <a:ext cx="684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8"/>
          <p:cNvSpPr txBox="1"/>
          <p:nvPr>
            <p:ph idx="11" type="ftr"/>
          </p:nvPr>
        </p:nvSpPr>
        <p:spPr>
          <a:xfrm>
            <a:off x="609600" y="6042025"/>
            <a:ext cx="4622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8"/>
          <p:cNvSpPr txBox="1"/>
          <p:nvPr>
            <p:ph idx="12" type="sldNum"/>
          </p:nvPr>
        </p:nvSpPr>
        <p:spPr>
          <a:xfrm>
            <a:off x="6445250" y="6042025"/>
            <a:ext cx="512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9"/>
          <p:cNvSpPr txBox="1"/>
          <p:nvPr>
            <p:ph type="title"/>
          </p:nvPr>
        </p:nvSpPr>
        <p:spPr>
          <a:xfrm rot="5400000">
            <a:off x="3840924" y="2745900"/>
            <a:ext cx="5251500" cy="97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9"/>
          <p:cNvSpPr txBox="1"/>
          <p:nvPr>
            <p:ph idx="1" type="body"/>
          </p:nvPr>
        </p:nvSpPr>
        <p:spPr>
          <a:xfrm rot="5400000">
            <a:off x="581325" y="637800"/>
            <a:ext cx="5251500" cy="519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81" name="Google Shape;81;p9"/>
          <p:cNvSpPr txBox="1"/>
          <p:nvPr>
            <p:ph idx="10" type="dt"/>
          </p:nvPr>
        </p:nvSpPr>
        <p:spPr>
          <a:xfrm>
            <a:off x="5405437" y="6042025"/>
            <a:ext cx="684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1" type="ftr"/>
          </p:nvPr>
        </p:nvSpPr>
        <p:spPr>
          <a:xfrm>
            <a:off x="609600" y="6042025"/>
            <a:ext cx="4622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9"/>
          <p:cNvSpPr txBox="1"/>
          <p:nvPr>
            <p:ph idx="12" type="sldNum"/>
          </p:nvPr>
        </p:nvSpPr>
        <p:spPr>
          <a:xfrm>
            <a:off x="6445250" y="6042025"/>
            <a:ext cx="512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/>
          <p:nvPr>
            <p:ph type="title"/>
          </p:nvPr>
        </p:nvSpPr>
        <p:spPr>
          <a:xfrm>
            <a:off x="609600" y="609600"/>
            <a:ext cx="63483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0"/>
          <p:cNvSpPr txBox="1"/>
          <p:nvPr>
            <p:ph idx="1" type="body"/>
          </p:nvPr>
        </p:nvSpPr>
        <p:spPr>
          <a:xfrm rot="5400000">
            <a:off x="1843162" y="927137"/>
            <a:ext cx="3881400" cy="63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87" name="Google Shape;87;p10"/>
          <p:cNvSpPr txBox="1"/>
          <p:nvPr>
            <p:ph idx="10" type="dt"/>
          </p:nvPr>
        </p:nvSpPr>
        <p:spPr>
          <a:xfrm>
            <a:off x="5405437" y="6042025"/>
            <a:ext cx="684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1" type="ftr"/>
          </p:nvPr>
        </p:nvSpPr>
        <p:spPr>
          <a:xfrm>
            <a:off x="609600" y="6042025"/>
            <a:ext cx="4622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0"/>
          <p:cNvSpPr txBox="1"/>
          <p:nvPr>
            <p:ph idx="12" type="sldNum"/>
          </p:nvPr>
        </p:nvSpPr>
        <p:spPr>
          <a:xfrm>
            <a:off x="6445250" y="6042025"/>
            <a:ext cx="512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/>
          <p:nvPr>
            <p:ph type="title"/>
          </p:nvPr>
        </p:nvSpPr>
        <p:spPr>
          <a:xfrm>
            <a:off x="615848" y="609600"/>
            <a:ext cx="63414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4400" cap="none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1" type="body"/>
          </p:nvPr>
        </p:nvSpPr>
        <p:spPr>
          <a:xfrm>
            <a:off x="609597" y="4013200"/>
            <a:ext cx="63477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rtl="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rtl="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rtl="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rtl="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3" name="Google Shape;93;p11"/>
          <p:cNvSpPr txBox="1"/>
          <p:nvPr>
            <p:ph idx="2" type="body"/>
          </p:nvPr>
        </p:nvSpPr>
        <p:spPr>
          <a:xfrm>
            <a:off x="609598" y="4527448"/>
            <a:ext cx="6347700" cy="15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rtl="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4" name="Google Shape;94;p11"/>
          <p:cNvSpPr txBox="1"/>
          <p:nvPr>
            <p:ph idx="10" type="dt"/>
          </p:nvPr>
        </p:nvSpPr>
        <p:spPr>
          <a:xfrm>
            <a:off x="5405437" y="6042025"/>
            <a:ext cx="684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1" type="ftr"/>
          </p:nvPr>
        </p:nvSpPr>
        <p:spPr>
          <a:xfrm>
            <a:off x="609600" y="6042025"/>
            <a:ext cx="4622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1"/>
          <p:cNvSpPr txBox="1"/>
          <p:nvPr>
            <p:ph idx="12" type="sldNum"/>
          </p:nvPr>
        </p:nvSpPr>
        <p:spPr>
          <a:xfrm>
            <a:off x="6445250" y="6042025"/>
            <a:ext cx="512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5" Type="http://schemas.openxmlformats.org/officeDocument/2006/relationships/theme" Target="../theme/theme3.xml"/><Relationship Id="rId1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"/>
          <p:cNvGrpSpPr/>
          <p:nvPr/>
        </p:nvGrpSpPr>
        <p:grpSpPr>
          <a:xfrm>
            <a:off x="-7937" y="-7937"/>
            <a:ext cx="9170987" cy="6873875"/>
            <a:chOff x="-8466" y="-8468"/>
            <a:chExt cx="9171316" cy="6874935"/>
          </a:xfrm>
        </p:grpSpPr>
        <p:cxnSp>
          <p:nvCxnSpPr>
            <p:cNvPr id="11" name="Google Shape;11;p1"/>
            <p:cNvCxnSpPr/>
            <p:nvPr/>
          </p:nvCxnSpPr>
          <p:spPr>
            <a:xfrm flipH="1" rot="10800000">
              <a:off x="5130456" y="4175239"/>
              <a:ext cx="4022869" cy="2683288"/>
            </a:xfrm>
            <a:prstGeom prst="straightConnector1">
              <a:avLst/>
            </a:prstGeom>
            <a:noFill/>
            <a:ln cap="rnd" cmpd="sng" w="9525">
              <a:solidFill>
                <a:schemeClr val="accent1">
                  <a:alpha val="69803"/>
                </a:schemeClr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2" name="Google Shape;12;p1"/>
            <p:cNvCxnSpPr/>
            <p:nvPr/>
          </p:nvCxnSpPr>
          <p:spPr>
            <a:xfrm>
              <a:off x="7043462" y="-529"/>
              <a:ext cx="1217656" cy="6859057"/>
            </a:xfrm>
            <a:prstGeom prst="straightConnector1">
              <a:avLst/>
            </a:prstGeom>
            <a:noFill/>
            <a:ln cap="rnd" cmpd="sng" w="9525">
              <a:solidFill>
                <a:schemeClr val="accent1">
                  <a:alpha val="69803"/>
                </a:schemeClr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13" name="Google Shape;13;p1"/>
            <p:cNvSpPr/>
            <p:nvPr/>
          </p:nvSpPr>
          <p:spPr>
            <a:xfrm>
              <a:off x="6892644" y="-529"/>
              <a:ext cx="2268619" cy="6866996"/>
            </a:xfrm>
            <a:custGeom>
              <a:rect b="b" l="l" r="r" t="t"/>
              <a:pathLst>
                <a:path extrusionOk="0" h="6866466" w="2269442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7205393" y="-8468"/>
              <a:ext cx="1947932" cy="6866996"/>
            </a:xfrm>
            <a:custGeom>
              <a:rect b="b" l="l" r="r" t="t"/>
              <a:pathLst>
                <a:path extrusionOk="0" h="6866467" w="194814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1960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6638635" y="3919613"/>
              <a:ext cx="2513103" cy="2938915"/>
            </a:xfrm>
            <a:custGeom>
              <a:rect b="b" l="l" r="r" t="t"/>
              <a:pathLst>
                <a:path extrusionOk="0" h="3810000" w="3259667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17B0E4">
                <a:alpha val="65490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7010123" y="-8468"/>
              <a:ext cx="2143202" cy="6866996"/>
            </a:xfrm>
            <a:custGeom>
              <a:rect b="b" l="l" r="r" t="t"/>
              <a:pathLst>
                <a:path extrusionOk="0" h="6866467" w="28532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B0E4">
                <a:alpha val="49803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7" name="Google Shape;17;p1"/>
            <p:cNvSpPr/>
            <p:nvPr/>
          </p:nvSpPr>
          <p:spPr>
            <a:xfrm>
              <a:off x="8296044" y="-8468"/>
              <a:ext cx="857281" cy="6866996"/>
            </a:xfrm>
            <a:custGeom>
              <a:rect b="b" l="l" r="r" t="t"/>
              <a:pathLst>
                <a:path extrusionOk="0" h="6866467" w="1286933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69803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8094425" y="-8468"/>
              <a:ext cx="1066838" cy="6866996"/>
            </a:xfrm>
            <a:custGeom>
              <a:rect b="b" l="l" r="r" t="t"/>
              <a:pathLst>
                <a:path extrusionOk="0" h="6866467" w="1270244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36292">
                <a:alpha val="81568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9" name="Google Shape;19;p1"/>
            <p:cNvSpPr/>
            <p:nvPr/>
          </p:nvSpPr>
          <p:spPr>
            <a:xfrm>
              <a:off x="8069024" y="4894488"/>
              <a:ext cx="1093826" cy="1964040"/>
            </a:xfrm>
            <a:custGeom>
              <a:rect b="b" l="l" r="r" t="t"/>
              <a:pathLst>
                <a:path extrusionOk="0" h="3268133" w="18203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17B0E4">
                <a:alpha val="65490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0" name="Google Shape;20;p1"/>
            <p:cNvSpPr/>
            <p:nvPr/>
          </p:nvSpPr>
          <p:spPr>
            <a:xfrm>
              <a:off x="-8466" y="-8468"/>
              <a:ext cx="863632" cy="5698416"/>
            </a:xfrm>
            <a:custGeom>
              <a:rect b="b" l="l" r="r" t="t"/>
              <a:pathLst>
                <a:path extrusionOk="0" h="5698067" w="863600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sp>
        <p:nvSpPr>
          <p:cNvPr id="21" name="Google Shape;21;p1"/>
          <p:cNvSpPr txBox="1"/>
          <p:nvPr>
            <p:ph type="title"/>
          </p:nvPr>
        </p:nvSpPr>
        <p:spPr>
          <a:xfrm>
            <a:off x="609600" y="609600"/>
            <a:ext cx="6348412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2" name="Google Shape;22;p1"/>
          <p:cNvSpPr txBox="1"/>
          <p:nvPr>
            <p:ph idx="1" type="body"/>
          </p:nvPr>
        </p:nvSpPr>
        <p:spPr>
          <a:xfrm>
            <a:off x="609600" y="2160587"/>
            <a:ext cx="6348412" cy="3881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1"/>
          <p:cNvSpPr txBox="1"/>
          <p:nvPr>
            <p:ph idx="10" type="dt"/>
          </p:nvPr>
        </p:nvSpPr>
        <p:spPr>
          <a:xfrm>
            <a:off x="5405437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>
                <a:solidFill>
                  <a:srgbClr val="89898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1"/>
          <p:cNvSpPr txBox="1"/>
          <p:nvPr>
            <p:ph idx="11" type="ftr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1"/>
          <p:cNvSpPr txBox="1"/>
          <p:nvPr>
            <p:ph idx="12" type="sldNum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oogle Shape;33;p3"/>
          <p:cNvGrpSpPr/>
          <p:nvPr/>
        </p:nvGrpSpPr>
        <p:grpSpPr>
          <a:xfrm>
            <a:off x="-7937" y="-7937"/>
            <a:ext cx="9170553" cy="6873650"/>
            <a:chOff x="-8467" y="-8468"/>
            <a:chExt cx="9170553" cy="6875025"/>
          </a:xfrm>
        </p:grpSpPr>
        <p:sp>
          <p:nvSpPr>
            <p:cNvPr id="34" name="Google Shape;34;p3"/>
            <p:cNvSpPr/>
            <p:nvPr/>
          </p:nvSpPr>
          <p:spPr>
            <a:xfrm>
              <a:off x="-8467" y="4013290"/>
              <a:ext cx="457200" cy="2853267"/>
            </a:xfrm>
            <a:custGeom>
              <a:rect b="b" l="l" r="r" t="t"/>
              <a:pathLst>
                <a:path extrusionOk="0" h="2853267" w="457200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698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cxnSp>
          <p:nvCxnSpPr>
            <p:cNvPr id="35" name="Google Shape;35;p3"/>
            <p:cNvCxnSpPr/>
            <p:nvPr/>
          </p:nvCxnSpPr>
          <p:spPr>
            <a:xfrm flipH="1" rot="10800000">
              <a:off x="5130455" y="4175327"/>
              <a:ext cx="4023000" cy="2683200"/>
            </a:xfrm>
            <a:prstGeom prst="straightConnector1">
              <a:avLst/>
            </a:prstGeom>
            <a:noFill/>
            <a:ln cap="rnd" cmpd="sng" w="9525">
              <a:solidFill>
                <a:schemeClr val="accent1">
                  <a:alpha val="69800"/>
                </a:schemeClr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6" name="Google Shape;36;p3"/>
            <p:cNvCxnSpPr/>
            <p:nvPr/>
          </p:nvCxnSpPr>
          <p:spPr>
            <a:xfrm>
              <a:off x="7043462" y="-529"/>
              <a:ext cx="1217700" cy="6859200"/>
            </a:xfrm>
            <a:prstGeom prst="straightConnector1">
              <a:avLst/>
            </a:prstGeom>
            <a:noFill/>
            <a:ln cap="rnd" cmpd="sng" w="9525">
              <a:solidFill>
                <a:schemeClr val="accent1">
                  <a:alpha val="69800"/>
                </a:schemeClr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37" name="Google Shape;37;p3"/>
            <p:cNvSpPr/>
            <p:nvPr/>
          </p:nvSpPr>
          <p:spPr>
            <a:xfrm>
              <a:off x="6892644" y="-529"/>
              <a:ext cx="2269442" cy="6866466"/>
            </a:xfrm>
            <a:custGeom>
              <a:rect b="b" l="l" r="r" t="t"/>
              <a:pathLst>
                <a:path extrusionOk="0" h="6866466" w="2269442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569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8" name="Google Shape;38;p3"/>
            <p:cNvSpPr/>
            <p:nvPr/>
          </p:nvSpPr>
          <p:spPr>
            <a:xfrm>
              <a:off x="7205393" y="-8468"/>
              <a:ext cx="1948147" cy="6866467"/>
            </a:xfrm>
            <a:custGeom>
              <a:rect b="b" l="l" r="r" t="t"/>
              <a:pathLst>
                <a:path extrusionOk="0" h="6866467" w="194814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1961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9" name="Google Shape;39;p3"/>
            <p:cNvSpPr/>
            <p:nvPr/>
          </p:nvSpPr>
          <p:spPr>
            <a:xfrm>
              <a:off x="6638634" y="3919613"/>
              <a:ext cx="2509944" cy="2943225"/>
            </a:xfrm>
            <a:custGeom>
              <a:rect b="b" l="l" r="r" t="t"/>
              <a:pathLst>
                <a:path extrusionOk="0" h="3810000" w="3259667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17B0E4">
                <a:alpha val="65490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40" name="Google Shape;40;p3"/>
            <p:cNvSpPr/>
            <p:nvPr/>
          </p:nvSpPr>
          <p:spPr>
            <a:xfrm>
              <a:off x="7010123" y="-8468"/>
              <a:ext cx="2139950" cy="6866467"/>
            </a:xfrm>
            <a:custGeom>
              <a:rect b="b" l="l" r="r" t="t"/>
              <a:pathLst>
                <a:path extrusionOk="0" h="6866467" w="28532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B0E4">
                <a:alpha val="49800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8296044" y="-8468"/>
              <a:ext cx="855810" cy="6866467"/>
            </a:xfrm>
            <a:custGeom>
              <a:rect b="b" l="l" r="r" t="t"/>
              <a:pathLst>
                <a:path extrusionOk="0" h="6866467" w="1286933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698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8094425" y="-8468"/>
              <a:ext cx="1067005" cy="6866467"/>
            </a:xfrm>
            <a:custGeom>
              <a:rect b="b" l="l" r="r" t="t"/>
              <a:pathLst>
                <a:path extrusionOk="0" h="6866467" w="1270244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36292">
                <a:alpha val="81570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43" name="Google Shape;43;p3"/>
            <p:cNvSpPr/>
            <p:nvPr/>
          </p:nvSpPr>
          <p:spPr>
            <a:xfrm>
              <a:off x="8069024" y="4894488"/>
              <a:ext cx="1092200" cy="1960880"/>
            </a:xfrm>
            <a:custGeom>
              <a:rect b="b" l="l" r="r" t="t"/>
              <a:pathLst>
                <a:path extrusionOk="0" h="3268133" w="18203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17B0E4">
                <a:alpha val="65490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sp>
        <p:nvSpPr>
          <p:cNvPr id="44" name="Google Shape;44;p3"/>
          <p:cNvSpPr txBox="1"/>
          <p:nvPr>
            <p:ph type="title"/>
          </p:nvPr>
        </p:nvSpPr>
        <p:spPr>
          <a:xfrm>
            <a:off x="609600" y="609600"/>
            <a:ext cx="63483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5" name="Google Shape;45;p3"/>
          <p:cNvSpPr txBox="1"/>
          <p:nvPr>
            <p:ph idx="1" type="body"/>
          </p:nvPr>
        </p:nvSpPr>
        <p:spPr>
          <a:xfrm>
            <a:off x="609600" y="2160587"/>
            <a:ext cx="6348300" cy="38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6" name="Google Shape;46;p3"/>
          <p:cNvSpPr txBox="1"/>
          <p:nvPr>
            <p:ph idx="10" type="dt"/>
          </p:nvPr>
        </p:nvSpPr>
        <p:spPr>
          <a:xfrm>
            <a:off x="5405437" y="6042025"/>
            <a:ext cx="684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>
                <a:solidFill>
                  <a:srgbClr val="89898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7" name="Google Shape;47;p3"/>
          <p:cNvSpPr txBox="1"/>
          <p:nvPr>
            <p:ph idx="11" type="ftr"/>
          </p:nvPr>
        </p:nvSpPr>
        <p:spPr>
          <a:xfrm>
            <a:off x="609600" y="6042025"/>
            <a:ext cx="4622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6445250" y="6042025"/>
            <a:ext cx="512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/>
          <p:nvPr>
            <p:ph type="ctrTitle"/>
          </p:nvPr>
        </p:nvSpPr>
        <p:spPr>
          <a:xfrm>
            <a:off x="533400" y="804853"/>
            <a:ext cx="7772400" cy="137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Trebuchet MS"/>
              <a:buNone/>
            </a:pPr>
            <a:r>
              <a:rPr b="1" lang="en-US" sz="2600">
                <a:latin typeface="Gill Sans"/>
                <a:ea typeface="Gill Sans"/>
                <a:cs typeface="Gill Sans"/>
                <a:sym typeface="Gill Sans"/>
              </a:rPr>
              <a:t>M</a:t>
            </a:r>
            <a:r>
              <a:rPr b="1" lang="en-US" sz="2600">
                <a:latin typeface="Gill Sans"/>
                <a:ea typeface="Gill Sans"/>
                <a:cs typeface="Gill Sans"/>
                <a:sym typeface="Gill Sans"/>
              </a:rPr>
              <a:t>eeting the Needs of All Students:</a:t>
            </a:r>
            <a:br>
              <a:rPr b="1" lang="en-US" sz="2600">
                <a:latin typeface="Gill Sans"/>
                <a:ea typeface="Gill Sans"/>
                <a:cs typeface="Gill Sans"/>
                <a:sym typeface="Gill Sans"/>
              </a:rPr>
            </a:br>
            <a:r>
              <a:rPr b="1" lang="en-US" sz="2600">
                <a:latin typeface="Gill Sans"/>
                <a:ea typeface="Gill Sans"/>
                <a:cs typeface="Gill Sans"/>
                <a:sym typeface="Gill Sans"/>
              </a:rPr>
              <a:t>Co-Teaching</a:t>
            </a:r>
            <a:endParaRPr sz="2600"/>
          </a:p>
        </p:txBody>
      </p:sp>
      <p:sp>
        <p:nvSpPr>
          <p:cNvPr id="144" name="Google Shape;144;p18"/>
          <p:cNvSpPr txBox="1"/>
          <p:nvPr/>
        </p:nvSpPr>
        <p:spPr>
          <a:xfrm>
            <a:off x="325437" y="3582987"/>
            <a:ext cx="8394700" cy="1784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Englewood on the Palisades Charter School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1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Office of Principal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1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Office of Specialized Instructional Services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1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Office of Teaching &amp; Learning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145" name="Google Shape;145;p18"/>
          <p:cNvSpPr txBox="1"/>
          <p:nvPr/>
        </p:nvSpPr>
        <p:spPr>
          <a:xfrm>
            <a:off x="0" y="2409575"/>
            <a:ext cx="914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September 19, 2022</a:t>
            </a:r>
            <a:endParaRPr b="1" sz="24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9"/>
          <p:cNvSpPr txBox="1"/>
          <p:nvPr>
            <p:ph type="title"/>
          </p:nvPr>
        </p:nvSpPr>
        <p:spPr>
          <a:xfrm>
            <a:off x="609600" y="609600"/>
            <a:ext cx="63483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</a:pPr>
            <a:r>
              <a:rPr b="0" i="0" lang="en-US" sz="36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Goals</a:t>
            </a:r>
            <a:endParaRPr/>
          </a:p>
        </p:txBody>
      </p:sp>
      <p:sp>
        <p:nvSpPr>
          <p:cNvPr id="152" name="Google Shape;152;p19"/>
          <p:cNvSpPr txBox="1"/>
          <p:nvPr>
            <p:ph idx="1" type="body"/>
          </p:nvPr>
        </p:nvSpPr>
        <p:spPr>
          <a:xfrm>
            <a:off x="341312" y="1404937"/>
            <a:ext cx="8532900" cy="154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80"/>
              <a:buFont typeface="Noto Sans Symbols"/>
              <a:buNone/>
            </a:pPr>
            <a:r>
              <a:rPr b="1" i="1" lang="en-US" sz="3100" u="none" cap="none" strike="noStrike">
                <a:solidFill>
                  <a:srgbClr val="404040"/>
                </a:solidFill>
                <a:latin typeface="Gill Sans"/>
                <a:ea typeface="Gill Sans"/>
                <a:cs typeface="Gill Sans"/>
                <a:sym typeface="Gill Sans"/>
              </a:rPr>
              <a:t>Essential Question: </a:t>
            </a:r>
            <a:r>
              <a:rPr b="0" i="0" lang="en-US" sz="2400" u="none" cap="none" strike="noStrike">
                <a:solidFill>
                  <a:srgbClr val="404040"/>
                </a:solidFill>
                <a:latin typeface="Gill Sans"/>
                <a:ea typeface="Gill Sans"/>
                <a:cs typeface="Gill Sans"/>
                <a:sym typeface="Gill Sans"/>
              </a:rPr>
              <a:t>How can all stakeholders benefit from various models of co-teaching in order to foster academic achievement and effectively promote success for all learners?</a:t>
            </a:r>
            <a:endParaRPr/>
          </a:p>
          <a:p>
            <a:pPr indent="-220980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</a:pPr>
            <a:r>
              <a:t/>
            </a:r>
            <a:endParaRPr b="0" i="0" sz="2400" u="none">
              <a:solidFill>
                <a:srgbClr val="40404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3" name="Google Shape;153;p19"/>
          <p:cNvSpPr txBox="1"/>
          <p:nvPr>
            <p:ph idx="2" type="body"/>
          </p:nvPr>
        </p:nvSpPr>
        <p:spPr>
          <a:xfrm>
            <a:off x="341300" y="2752725"/>
            <a:ext cx="8532900" cy="42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80"/>
              <a:buFont typeface="Noto Sans Symbols"/>
              <a:buNone/>
            </a:pPr>
            <a:r>
              <a:rPr b="1" i="1" lang="en-US" sz="3100" u="none">
                <a:solidFill>
                  <a:srgbClr val="404040"/>
                </a:solidFill>
                <a:latin typeface="Gill Sans"/>
                <a:ea typeface="Gill Sans"/>
                <a:cs typeface="Gill Sans"/>
                <a:sym typeface="Gill Sans"/>
              </a:rPr>
              <a:t>Desired Outcomes: </a:t>
            </a:r>
            <a:endParaRPr/>
          </a:p>
          <a:p>
            <a:pPr indent="-342900" lvl="0" marL="3429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►"/>
            </a:pPr>
            <a:r>
              <a:rPr b="0" i="0" lang="en-US" sz="2400" u="none">
                <a:solidFill>
                  <a:srgbClr val="404040"/>
                </a:solidFill>
                <a:latin typeface="Gill Sans"/>
                <a:ea typeface="Gill Sans"/>
                <a:cs typeface="Gill Sans"/>
                <a:sym typeface="Gill Sans"/>
              </a:rPr>
              <a:t>Define what </a:t>
            </a:r>
            <a:r>
              <a:rPr lang="en-US" sz="2400">
                <a:latin typeface="Gill Sans"/>
                <a:ea typeface="Gill Sans"/>
                <a:cs typeface="Gill Sans"/>
                <a:sym typeface="Gill Sans"/>
              </a:rPr>
              <a:t>c</a:t>
            </a:r>
            <a:r>
              <a:rPr b="0" i="0" lang="en-US" sz="2400" u="none">
                <a:solidFill>
                  <a:srgbClr val="404040"/>
                </a:solidFill>
                <a:latin typeface="Gill Sans"/>
                <a:ea typeface="Gill Sans"/>
                <a:cs typeface="Gill Sans"/>
                <a:sym typeface="Gill Sans"/>
              </a:rPr>
              <a:t>o-</a:t>
            </a:r>
            <a:r>
              <a:rPr lang="en-US" sz="2400">
                <a:latin typeface="Gill Sans"/>
                <a:ea typeface="Gill Sans"/>
                <a:cs typeface="Gill Sans"/>
                <a:sym typeface="Gill Sans"/>
              </a:rPr>
              <a:t>t</a:t>
            </a:r>
            <a:r>
              <a:rPr b="0" i="0" lang="en-US" sz="2400" u="none">
                <a:solidFill>
                  <a:srgbClr val="404040"/>
                </a:solidFill>
                <a:latin typeface="Gill Sans"/>
                <a:ea typeface="Gill Sans"/>
                <a:cs typeface="Gill Sans"/>
                <a:sym typeface="Gill Sans"/>
              </a:rPr>
              <a:t>eaching is not</a:t>
            </a:r>
            <a:r>
              <a:rPr lang="en-US" sz="2400"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b="0" i="0" lang="en-US" sz="2400" u="none">
                <a:solidFill>
                  <a:srgbClr val="404040"/>
                </a:solidFill>
                <a:latin typeface="Gill Sans"/>
                <a:ea typeface="Gill Sans"/>
                <a:cs typeface="Gill Sans"/>
                <a:sym typeface="Gill Sans"/>
              </a:rPr>
              <a:t>and is </a:t>
            </a:r>
            <a:endParaRPr/>
          </a:p>
          <a:p>
            <a:pPr indent="-342900" lvl="0" marL="3429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►"/>
            </a:pPr>
            <a:r>
              <a:rPr lang="en-US" sz="2400">
                <a:latin typeface="Gill Sans"/>
                <a:ea typeface="Gill Sans"/>
                <a:cs typeface="Gill Sans"/>
                <a:sym typeface="Gill Sans"/>
              </a:rPr>
              <a:t>Investigate the range of modern applications of c</a:t>
            </a:r>
            <a:r>
              <a:rPr b="0" i="0" lang="en-US" sz="2400" u="none">
                <a:solidFill>
                  <a:srgbClr val="404040"/>
                </a:solidFill>
                <a:latin typeface="Gill Sans"/>
                <a:ea typeface="Gill Sans"/>
                <a:cs typeface="Gill Sans"/>
                <a:sym typeface="Gill Sans"/>
              </a:rPr>
              <a:t>o-</a:t>
            </a:r>
            <a:r>
              <a:rPr lang="en-US" sz="2400">
                <a:latin typeface="Gill Sans"/>
                <a:ea typeface="Gill Sans"/>
                <a:cs typeface="Gill Sans"/>
                <a:sym typeface="Gill Sans"/>
              </a:rPr>
              <a:t>t</a:t>
            </a:r>
            <a:r>
              <a:rPr b="0" i="0" lang="en-US" sz="2400" u="none">
                <a:solidFill>
                  <a:srgbClr val="404040"/>
                </a:solidFill>
                <a:latin typeface="Gill Sans"/>
                <a:ea typeface="Gill Sans"/>
                <a:cs typeface="Gill Sans"/>
                <a:sym typeface="Gill Sans"/>
              </a:rPr>
              <a:t>eaching</a:t>
            </a:r>
            <a:endParaRPr/>
          </a:p>
          <a:p>
            <a:pPr indent="-342900" lvl="0" marL="3429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►"/>
            </a:pPr>
            <a:r>
              <a:rPr lang="en-US" sz="2400">
                <a:latin typeface="Gill Sans"/>
                <a:ea typeface="Gill Sans"/>
                <a:cs typeface="Gill Sans"/>
                <a:sym typeface="Gill Sans"/>
              </a:rPr>
              <a:t>Develop an understanding of how co-teaching is related to other educational practices like collaboration, inclusion, and apprentice teaching</a:t>
            </a:r>
            <a:endParaRPr sz="2400">
              <a:latin typeface="Gill Sans"/>
              <a:ea typeface="Gill Sans"/>
              <a:cs typeface="Gill Sans"/>
              <a:sym typeface="Gill Sans"/>
            </a:endParaRPr>
          </a:p>
          <a:p>
            <a:pPr indent="-373380" lvl="0" marL="3429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Gill Sans"/>
              <a:buChar char="►"/>
            </a:pPr>
            <a:r>
              <a:rPr lang="en-US" sz="2400">
                <a:latin typeface="Gill Sans"/>
                <a:ea typeface="Gill Sans"/>
                <a:cs typeface="Gill Sans"/>
                <a:sym typeface="Gill Sans"/>
              </a:rPr>
              <a:t>Distinguish between co-teaching and the supports a paraprofessional provides.</a:t>
            </a:r>
            <a:endParaRPr b="0" i="0" sz="2400" u="none">
              <a:solidFill>
                <a:srgbClr val="40404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4" name="Google Shape;154;p19"/>
          <p:cNvSpPr txBox="1"/>
          <p:nvPr/>
        </p:nvSpPr>
        <p:spPr>
          <a:xfrm>
            <a:off x="8458200" y="6253162"/>
            <a:ext cx="453900" cy="3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None/>
            </a:pPr>
            <a:fld id="{00000000-1234-1234-1234-123412341234}" type="slidenum">
              <a:rPr b="1" i="0" lang="en-US" sz="18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0"/>
          <p:cNvSpPr txBox="1"/>
          <p:nvPr>
            <p:ph type="title"/>
          </p:nvPr>
        </p:nvSpPr>
        <p:spPr>
          <a:xfrm>
            <a:off x="609600" y="609600"/>
            <a:ext cx="6348300" cy="1320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Turn &amp; Talk</a:t>
            </a:r>
            <a:endParaRPr/>
          </a:p>
        </p:txBody>
      </p:sp>
      <p:sp>
        <p:nvSpPr>
          <p:cNvPr id="161" name="Google Shape;161;p20"/>
          <p:cNvSpPr txBox="1"/>
          <p:nvPr>
            <p:ph idx="1" type="body"/>
          </p:nvPr>
        </p:nvSpPr>
        <p:spPr>
          <a:xfrm>
            <a:off x="654050" y="2286000"/>
            <a:ext cx="6842700" cy="1828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100"/>
              <a:t>After reading Chapter 1, what </a:t>
            </a:r>
            <a:r>
              <a:rPr lang="en-US" sz="2100"/>
              <a:t>benefits</a:t>
            </a:r>
            <a:r>
              <a:rPr lang="en-US" sz="2100"/>
              <a:t> do you think co-teaching can provide to your students and your practice as </a:t>
            </a:r>
            <a:r>
              <a:rPr lang="en-US" sz="2100"/>
              <a:t>an</a:t>
            </a:r>
            <a:r>
              <a:rPr lang="en-US" sz="2100"/>
              <a:t> educator?</a:t>
            </a:r>
            <a:endParaRPr sz="2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1"/>
          <p:cNvSpPr txBox="1"/>
          <p:nvPr>
            <p:ph type="title"/>
          </p:nvPr>
        </p:nvSpPr>
        <p:spPr>
          <a:xfrm>
            <a:off x="457200" y="228600"/>
            <a:ext cx="68427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Characteristics of Co-Teaching and what it Provides</a:t>
            </a:r>
            <a:r>
              <a:rPr lang="en-US"/>
              <a:t>:</a:t>
            </a:r>
            <a:endParaRPr/>
          </a:p>
        </p:txBody>
      </p:sp>
      <p:sp>
        <p:nvSpPr>
          <p:cNvPr id="167" name="Google Shape;167;p21"/>
          <p:cNvSpPr txBox="1"/>
          <p:nvPr>
            <p:ph idx="1" type="body"/>
          </p:nvPr>
        </p:nvSpPr>
        <p:spPr>
          <a:xfrm>
            <a:off x="514350" y="1453796"/>
            <a:ext cx="3816300" cy="36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1463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Gill Sans"/>
              <a:buChar char="►"/>
            </a:pPr>
            <a:r>
              <a:rPr lang="en-US" sz="1625">
                <a:latin typeface="Gill Sans"/>
                <a:ea typeface="Gill Sans"/>
                <a:cs typeface="Gill Sans"/>
                <a:sym typeface="Gill Sans"/>
              </a:rPr>
              <a:t>Increased</a:t>
            </a:r>
            <a:r>
              <a:rPr lang="en-US" sz="1625">
                <a:latin typeface="Gill Sans"/>
                <a:ea typeface="Gill Sans"/>
                <a:cs typeface="Gill Sans"/>
                <a:sym typeface="Gill Sans"/>
              </a:rPr>
              <a:t> options for flexible grouping of students</a:t>
            </a:r>
            <a:endParaRPr sz="1625">
              <a:latin typeface="Gill Sans"/>
              <a:ea typeface="Gill Sans"/>
              <a:cs typeface="Gill Sans"/>
              <a:sym typeface="Gill Sans"/>
            </a:endParaRPr>
          </a:p>
          <a:p>
            <a:pPr indent="-21463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500"/>
              <a:buFont typeface="Gill Sans"/>
              <a:buChar char="►"/>
            </a:pPr>
            <a:r>
              <a:rPr lang="en-US" sz="1625">
                <a:latin typeface="Gill Sans"/>
                <a:ea typeface="Gill Sans"/>
                <a:cs typeface="Gill Sans"/>
                <a:sym typeface="Gill Sans"/>
              </a:rPr>
              <a:t>Enhanced collaboration skills for the classroom teacher and special educator, teacher of English Language, etc.</a:t>
            </a:r>
            <a:endParaRPr sz="1625">
              <a:latin typeface="Gill Sans"/>
              <a:ea typeface="Gill Sans"/>
              <a:cs typeface="Gill Sans"/>
              <a:sym typeface="Gill Sans"/>
            </a:endParaRPr>
          </a:p>
          <a:p>
            <a:pPr indent="-21463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500"/>
              <a:buFont typeface="Gill Sans"/>
              <a:buChar char="►"/>
            </a:pPr>
            <a:r>
              <a:rPr lang="en-US" sz="1625">
                <a:latin typeface="Gill Sans"/>
                <a:ea typeface="Gill Sans"/>
                <a:cs typeface="Gill Sans"/>
                <a:sym typeface="Gill Sans"/>
              </a:rPr>
              <a:t>P</a:t>
            </a:r>
            <a:r>
              <a:rPr lang="en-US" sz="1625">
                <a:latin typeface="Gill Sans"/>
                <a:ea typeface="Gill Sans"/>
                <a:cs typeface="Gill Sans"/>
                <a:sym typeface="Gill Sans"/>
              </a:rPr>
              <a:t>rofessional</a:t>
            </a:r>
            <a:r>
              <a:rPr lang="en-US" sz="1625">
                <a:latin typeface="Gill Sans"/>
                <a:ea typeface="Gill Sans"/>
                <a:cs typeface="Gill Sans"/>
                <a:sym typeface="Gill Sans"/>
              </a:rPr>
              <a:t> support for both the </a:t>
            </a:r>
            <a:r>
              <a:rPr lang="en-US" sz="1625">
                <a:latin typeface="Gill Sans"/>
                <a:ea typeface="Gill Sans"/>
                <a:cs typeface="Gill Sans"/>
                <a:sym typeface="Gill Sans"/>
              </a:rPr>
              <a:t> the classroom teacher and special educator, teacher of English Language, etc.</a:t>
            </a:r>
            <a:endParaRPr sz="1625">
              <a:latin typeface="Gill Sans"/>
              <a:ea typeface="Gill Sans"/>
              <a:cs typeface="Gill Sans"/>
              <a:sym typeface="Gill Sans"/>
            </a:endParaRPr>
          </a:p>
          <a:p>
            <a:pPr indent="-21463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500"/>
              <a:buFont typeface="Gill Sans"/>
              <a:buChar char="►"/>
            </a:pPr>
            <a:r>
              <a:rPr lang="en-US" sz="1625">
                <a:latin typeface="Gill Sans"/>
                <a:ea typeface="Gill Sans"/>
                <a:cs typeface="Gill Sans"/>
                <a:sym typeface="Gill Sans"/>
              </a:rPr>
              <a:t>Another set of eyes to watch and help problem solve.</a:t>
            </a:r>
            <a:endParaRPr sz="1625">
              <a:latin typeface="Gill Sans"/>
              <a:ea typeface="Gill Sans"/>
              <a:cs typeface="Gill Sans"/>
              <a:sym typeface="Gill Sans"/>
            </a:endParaRPr>
          </a:p>
          <a:p>
            <a:pPr indent="-21463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500"/>
              <a:buFont typeface="Gill Sans"/>
              <a:buChar char="►"/>
            </a:pPr>
            <a:r>
              <a:rPr lang="en-US" sz="1625">
                <a:latin typeface="Gill Sans"/>
                <a:ea typeface="Gill Sans"/>
                <a:cs typeface="Gill Sans"/>
                <a:sym typeface="Gill Sans"/>
              </a:rPr>
              <a:t>Flexibility to try things you wouldn’t be as willing to do alone.</a:t>
            </a:r>
            <a:endParaRPr sz="1625">
              <a:latin typeface="Gill Sans"/>
              <a:ea typeface="Gill Sans"/>
              <a:cs typeface="Gill Sans"/>
              <a:sym typeface="Gill Sans"/>
            </a:endParaRPr>
          </a:p>
          <a:p>
            <a:pPr indent="-21463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500"/>
              <a:buFont typeface="Gill Sans"/>
              <a:buChar char="►"/>
            </a:pPr>
            <a:r>
              <a:rPr lang="en-US" sz="1625">
                <a:latin typeface="Gill Sans"/>
                <a:ea typeface="Gill Sans"/>
                <a:cs typeface="Gill Sans"/>
                <a:sym typeface="Gill Sans"/>
              </a:rPr>
              <a:t>Help in the classroom and lesson preparation.</a:t>
            </a:r>
            <a:endParaRPr sz="1625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8" name="Google Shape;168;p21"/>
          <p:cNvSpPr txBox="1"/>
          <p:nvPr>
            <p:ph idx="2" type="body"/>
          </p:nvPr>
        </p:nvSpPr>
        <p:spPr>
          <a:xfrm>
            <a:off x="4197299" y="1474800"/>
            <a:ext cx="32793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4224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Font typeface="Gill Sans"/>
              <a:buChar char="►"/>
            </a:pPr>
            <a:r>
              <a:rPr lang="en-US" sz="1600">
                <a:latin typeface="Gill Sans"/>
                <a:ea typeface="Gill Sans"/>
                <a:cs typeface="Gill Sans"/>
                <a:sym typeface="Gill Sans"/>
              </a:rPr>
              <a:t>Help with classroom management</a:t>
            </a:r>
            <a:endParaRPr sz="1600">
              <a:latin typeface="Gill Sans"/>
              <a:ea typeface="Gill Sans"/>
              <a:cs typeface="Gill Sans"/>
              <a:sym typeface="Gill Sans"/>
            </a:endParaRPr>
          </a:p>
          <a:p>
            <a:pPr indent="-14224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Gill Sans"/>
              <a:buChar char="►"/>
            </a:pPr>
            <a:r>
              <a:rPr lang="en-US" sz="1600">
                <a:latin typeface="Gill Sans"/>
                <a:ea typeface="Gill Sans"/>
                <a:cs typeface="Gill Sans"/>
                <a:sym typeface="Gill Sans"/>
              </a:rPr>
              <a:t>Help with  managing the diversity and size of today’s classroom by</a:t>
            </a:r>
            <a:endParaRPr sz="1600">
              <a:latin typeface="Gill Sans"/>
              <a:ea typeface="Gill Sans"/>
              <a:cs typeface="Gill Sans"/>
              <a:sym typeface="Gill Sans"/>
            </a:endParaRPr>
          </a:p>
          <a:p>
            <a:pPr indent="-161036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Gill Sans"/>
              <a:buChar char="►"/>
            </a:pPr>
            <a:r>
              <a:rPr lang="en-US">
                <a:latin typeface="Gill Sans"/>
                <a:ea typeface="Gill Sans"/>
                <a:cs typeface="Gill Sans"/>
                <a:sym typeface="Gill Sans"/>
              </a:rPr>
              <a:t>Reducing student/teacher ratio </a:t>
            </a:r>
            <a:endParaRPr>
              <a:latin typeface="Gill Sans"/>
              <a:ea typeface="Gill Sans"/>
              <a:cs typeface="Gill Sans"/>
              <a:sym typeface="Gill Sans"/>
            </a:endParaRPr>
          </a:p>
          <a:p>
            <a:pPr indent="-161036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Gill Sans"/>
              <a:buChar char="►"/>
            </a:pPr>
            <a:r>
              <a:rPr lang="en-US">
                <a:latin typeface="Gill Sans"/>
                <a:ea typeface="Gill Sans"/>
                <a:cs typeface="Gill Sans"/>
                <a:sym typeface="Gill Sans"/>
              </a:rPr>
              <a:t>Increasing instructional options for all students.</a:t>
            </a:r>
            <a:endParaRPr>
              <a:latin typeface="Gill Sans"/>
              <a:ea typeface="Gill Sans"/>
              <a:cs typeface="Gill Sans"/>
              <a:sym typeface="Gill Sans"/>
            </a:endParaRPr>
          </a:p>
          <a:p>
            <a:pPr indent="-161036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Gill Sans"/>
              <a:buChar char="►"/>
            </a:pPr>
            <a:r>
              <a:rPr lang="en-US">
                <a:latin typeface="Gill Sans"/>
                <a:ea typeface="Gill Sans"/>
                <a:cs typeface="Gill Sans"/>
                <a:sym typeface="Gill Sans"/>
              </a:rPr>
              <a:t>Allowing a </a:t>
            </a:r>
            <a:r>
              <a:rPr lang="en-US">
                <a:latin typeface="Gill Sans"/>
                <a:ea typeface="Gill Sans"/>
                <a:cs typeface="Gill Sans"/>
                <a:sym typeface="Gill Sans"/>
              </a:rPr>
              <a:t>variety</a:t>
            </a:r>
            <a:r>
              <a:rPr lang="en-US">
                <a:latin typeface="Gill Sans"/>
                <a:ea typeface="Gill Sans"/>
                <a:cs typeface="Gill Sans"/>
                <a:sym typeface="Gill Sans"/>
              </a:rPr>
              <a:t> of </a:t>
            </a:r>
            <a:r>
              <a:rPr lang="en-US">
                <a:latin typeface="Gill Sans"/>
                <a:ea typeface="Gill Sans"/>
                <a:cs typeface="Gill Sans"/>
                <a:sym typeface="Gill Sans"/>
              </a:rPr>
              <a:t>instructional</a:t>
            </a:r>
            <a:r>
              <a:rPr lang="en-US">
                <a:latin typeface="Gill Sans"/>
                <a:ea typeface="Gill Sans"/>
                <a:cs typeface="Gill Sans"/>
                <a:sym typeface="Gill Sans"/>
              </a:rPr>
              <a:t> styles</a:t>
            </a:r>
            <a:endParaRPr>
              <a:latin typeface="Gill Sans"/>
              <a:ea typeface="Gill Sans"/>
              <a:cs typeface="Gill Sans"/>
              <a:sym typeface="Gill Sans"/>
            </a:endParaRPr>
          </a:p>
          <a:p>
            <a:pPr indent="-161036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Gill Sans"/>
              <a:buChar char="►"/>
            </a:pPr>
            <a:r>
              <a:rPr lang="en-US">
                <a:latin typeface="Gill Sans"/>
                <a:ea typeface="Gill Sans"/>
                <a:cs typeface="Gill Sans"/>
                <a:sym typeface="Gill Sans"/>
              </a:rPr>
              <a:t>Increasing </a:t>
            </a:r>
            <a:r>
              <a:rPr lang="en-US">
                <a:latin typeface="Gill Sans"/>
                <a:ea typeface="Gill Sans"/>
                <a:cs typeface="Gill Sans"/>
                <a:sym typeface="Gill Sans"/>
              </a:rPr>
              <a:t>students</a:t>
            </a:r>
            <a:r>
              <a:rPr lang="en-US"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en-US">
                <a:latin typeface="Gill Sans"/>
                <a:ea typeface="Gill Sans"/>
                <a:cs typeface="Gill Sans"/>
                <a:sym typeface="Gill Sans"/>
              </a:rPr>
              <a:t>engagement</a:t>
            </a:r>
            <a:r>
              <a:rPr lang="en-US">
                <a:latin typeface="Gill Sans"/>
                <a:ea typeface="Gill Sans"/>
                <a:cs typeface="Gill Sans"/>
                <a:sym typeface="Gill Sans"/>
              </a:rPr>
              <a:t> time</a:t>
            </a:r>
            <a:endParaRPr>
              <a:latin typeface="Gill Sans"/>
              <a:ea typeface="Gill Sans"/>
              <a:cs typeface="Gill Sans"/>
              <a:sym typeface="Gill Sans"/>
            </a:endParaRPr>
          </a:p>
          <a:p>
            <a:pPr indent="-161036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Gill Sans"/>
              <a:buChar char="►"/>
            </a:pPr>
            <a:r>
              <a:rPr lang="en-US">
                <a:latin typeface="Gill Sans"/>
                <a:ea typeface="Gill Sans"/>
                <a:cs typeface="Gill Sans"/>
                <a:sym typeface="Gill Sans"/>
              </a:rPr>
              <a:t>Permitting greater student participation levels.</a:t>
            </a:r>
            <a:endParaRPr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2"/>
          <p:cNvSpPr txBox="1"/>
          <p:nvPr>
            <p:ph type="title"/>
          </p:nvPr>
        </p:nvSpPr>
        <p:spPr>
          <a:xfrm>
            <a:off x="609600" y="457200"/>
            <a:ext cx="6348300" cy="1320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Co-Teaching Is Not</a:t>
            </a:r>
            <a:endParaRPr/>
          </a:p>
        </p:txBody>
      </p:sp>
      <p:sp>
        <p:nvSpPr>
          <p:cNvPr id="175" name="Google Shape;175;p22"/>
          <p:cNvSpPr txBox="1"/>
          <p:nvPr>
            <p:ph idx="1" type="body"/>
          </p:nvPr>
        </p:nvSpPr>
        <p:spPr>
          <a:xfrm>
            <a:off x="654050" y="1371598"/>
            <a:ext cx="7848600" cy="4962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lang="en-US" sz="3000">
                <a:latin typeface="Gill Sans"/>
                <a:ea typeface="Gill Sans"/>
                <a:cs typeface="Gill Sans"/>
                <a:sym typeface="Gill Sans"/>
              </a:rPr>
              <a:t>CO-TEACHING IS NOT:</a:t>
            </a:r>
            <a:endParaRPr sz="3000">
              <a:latin typeface="Gill Sans"/>
              <a:ea typeface="Gill Sans"/>
              <a:cs typeface="Gill Sans"/>
              <a:sym typeface="Gill Sans"/>
            </a:endParaRPr>
          </a:p>
          <a:p>
            <a:pPr indent="-218744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200"/>
              <a:buFont typeface="Gill Sans"/>
              <a:buChar char="►"/>
            </a:pPr>
            <a:r>
              <a:rPr lang="en-US" sz="2200">
                <a:latin typeface="Gill Sans"/>
                <a:ea typeface="Gill Sans"/>
                <a:cs typeface="Gill Sans"/>
                <a:sym typeface="Gill Sans"/>
              </a:rPr>
              <a:t>One person teaching one subject followed by another who teaches a different subject </a:t>
            </a:r>
            <a:endParaRPr sz="2200">
              <a:latin typeface="Gill Sans"/>
              <a:ea typeface="Gill Sans"/>
              <a:cs typeface="Gill Sans"/>
              <a:sym typeface="Gill Sans"/>
            </a:endParaRPr>
          </a:p>
          <a:p>
            <a:pPr indent="-218744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200"/>
              <a:buFont typeface="Gill Sans"/>
              <a:buChar char="►"/>
            </a:pPr>
            <a:r>
              <a:rPr lang="en-US" sz="2200">
                <a:latin typeface="Gill Sans"/>
                <a:ea typeface="Gill Sans"/>
                <a:cs typeface="Gill Sans"/>
                <a:sym typeface="Gill Sans"/>
              </a:rPr>
              <a:t>One person teaching one subject while another person prepares instructional materials at the Xerox Machine or corrects student papers in the teacher’s lounge or at their desk.</a:t>
            </a:r>
            <a:endParaRPr sz="2200">
              <a:latin typeface="Gill Sans"/>
              <a:ea typeface="Gill Sans"/>
              <a:cs typeface="Gill Sans"/>
              <a:sym typeface="Gill Sans"/>
            </a:endParaRPr>
          </a:p>
          <a:p>
            <a:pPr indent="-218744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200"/>
              <a:buFont typeface="Gill Sans"/>
              <a:buChar char="►"/>
            </a:pPr>
            <a:r>
              <a:rPr lang="en-US" sz="2200">
                <a:latin typeface="Gill Sans"/>
                <a:ea typeface="Gill Sans"/>
                <a:cs typeface="Gill Sans"/>
                <a:sym typeface="Gill Sans"/>
              </a:rPr>
              <a:t>One person teaching one subject while the other sits and watches </a:t>
            </a:r>
            <a:endParaRPr sz="2200">
              <a:latin typeface="Gill Sans"/>
              <a:ea typeface="Gill Sans"/>
              <a:cs typeface="Gill Sans"/>
              <a:sym typeface="Gill Sans"/>
            </a:endParaRPr>
          </a:p>
          <a:p>
            <a:pPr indent="-218744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200"/>
              <a:buFont typeface="Gill Sans"/>
              <a:buChar char="►"/>
            </a:pPr>
            <a:r>
              <a:rPr lang="en-US" sz="2200">
                <a:latin typeface="Gill Sans"/>
                <a:ea typeface="Gill Sans"/>
                <a:cs typeface="Gill Sans"/>
                <a:sym typeface="Gill Sans"/>
              </a:rPr>
              <a:t>One person’s ideas prevailing regarding what will be taught and how it will be taught.</a:t>
            </a:r>
            <a:endParaRPr sz="2200">
              <a:latin typeface="Gill Sans"/>
              <a:ea typeface="Gill Sans"/>
              <a:cs typeface="Gill Sans"/>
              <a:sym typeface="Gill Sans"/>
            </a:endParaRPr>
          </a:p>
          <a:p>
            <a:pPr indent="-218744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200"/>
              <a:buFont typeface="Gill Sans"/>
              <a:buChar char="►"/>
            </a:pPr>
            <a:r>
              <a:rPr lang="en-US" sz="2200">
                <a:latin typeface="Gill Sans"/>
                <a:ea typeface="Gill Sans"/>
                <a:cs typeface="Gill Sans"/>
                <a:sym typeface="Gill Sans"/>
              </a:rPr>
              <a:t>One person simply assigned to act as a tutor.</a:t>
            </a:r>
            <a:endParaRPr sz="2200"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3"/>
          <p:cNvSpPr txBox="1"/>
          <p:nvPr>
            <p:ph type="title"/>
          </p:nvPr>
        </p:nvSpPr>
        <p:spPr>
          <a:xfrm>
            <a:off x="609600" y="609600"/>
            <a:ext cx="6348300" cy="1320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Co-Teaching Is</a:t>
            </a:r>
            <a:endParaRPr/>
          </a:p>
        </p:txBody>
      </p:sp>
      <p:sp>
        <p:nvSpPr>
          <p:cNvPr id="182" name="Google Shape;182;p23"/>
          <p:cNvSpPr txBox="1"/>
          <p:nvPr>
            <p:ph idx="1" type="body"/>
          </p:nvPr>
        </p:nvSpPr>
        <p:spPr>
          <a:xfrm>
            <a:off x="654050" y="1524001"/>
            <a:ext cx="7848600" cy="1828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rPr lang="en-US" sz="3000">
                <a:latin typeface="Gill Sans"/>
                <a:ea typeface="Gill Sans"/>
                <a:cs typeface="Gill Sans"/>
                <a:sym typeface="Gill Sans"/>
              </a:rPr>
              <a:t>CO-TEACHING IS:</a:t>
            </a:r>
            <a:endParaRPr sz="3000">
              <a:latin typeface="Gill Sans"/>
              <a:ea typeface="Gill Sans"/>
              <a:cs typeface="Gill Sans"/>
              <a:sym typeface="Gill Sans"/>
            </a:endParaRPr>
          </a:p>
          <a:p>
            <a:pPr indent="-403860" lvl="0" marL="3429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Gill Sans"/>
              <a:buChar char="►"/>
            </a:pPr>
            <a:r>
              <a:rPr lang="en-US" sz="2400">
                <a:latin typeface="Gill Sans"/>
                <a:ea typeface="Gill Sans"/>
                <a:cs typeface="Gill Sans"/>
                <a:sym typeface="Gill Sans"/>
              </a:rPr>
              <a:t>Two teachers sharing the responsibilities of teaching students and leading them to success (Classroom Teacher, Special Educator , Teacher for English Learners, Intervention Teacher, etc.).</a:t>
            </a:r>
            <a:endParaRPr sz="2400">
              <a:latin typeface="Gill Sans"/>
              <a:ea typeface="Gill Sans"/>
              <a:cs typeface="Gill Sans"/>
              <a:sym typeface="Gill Sans"/>
            </a:endParaRPr>
          </a:p>
          <a:p>
            <a:pPr indent="-403860" lvl="0" marL="3429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Gill Sans"/>
              <a:buChar char="►"/>
            </a:pPr>
            <a:r>
              <a:rPr lang="en-US" sz="2400">
                <a:latin typeface="Gill Sans"/>
                <a:ea typeface="Gill Sans"/>
                <a:cs typeface="Gill Sans"/>
                <a:sym typeface="Gill Sans"/>
              </a:rPr>
              <a:t>Two teachers sharing an opportunity to incorporate co-teaching pedagogy, group students in ways that are not possible with just one teacher.</a:t>
            </a:r>
            <a:endParaRPr sz="2400">
              <a:latin typeface="Gill Sans"/>
              <a:ea typeface="Gill Sans"/>
              <a:cs typeface="Gill Sans"/>
              <a:sym typeface="Gill Sans"/>
            </a:endParaRPr>
          </a:p>
          <a:p>
            <a:pPr indent="-403860" lvl="0" marL="3429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Gill Sans"/>
              <a:buChar char="►"/>
            </a:pPr>
            <a:r>
              <a:rPr lang="en-US" sz="2400">
                <a:latin typeface="Gill Sans"/>
                <a:ea typeface="Gill Sans"/>
                <a:cs typeface="Gill Sans"/>
                <a:sym typeface="Gill Sans"/>
              </a:rPr>
              <a:t>Two teachers actively engaged in the classroom, and enhances the quality of learning for pk-12 students.</a:t>
            </a:r>
            <a:endParaRPr sz="2400"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8" name="Google Shape;188;p24"/>
          <p:cNvGraphicFramePr/>
          <p:nvPr/>
        </p:nvGraphicFramePr>
        <p:xfrm>
          <a:off x="714375" y="40408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{8B274BF2-3E80-41C0-BF82-7BE3B5D3FCF7}</a:tableStyleId>
              </a:tblPr>
              <a:tblGrid>
                <a:gridCol w="540675"/>
                <a:gridCol w="3316950"/>
                <a:gridCol w="466325"/>
                <a:gridCol w="3391300"/>
              </a:tblGrid>
              <a:tr h="38100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accent1"/>
                          </a:solidFill>
                        </a:rPr>
                        <a:t>TAXONOMY OF WORDS ASSOCIATED WITH</a:t>
                      </a:r>
                      <a:endParaRPr b="1" sz="1800" u="none" cap="none" strike="noStrike">
                        <a:solidFill>
                          <a:schemeClr val="accent1"/>
                        </a:solidFill>
                      </a:endParaRPr>
                    </a:p>
                  </a:txBody>
                  <a:tcPr marT="91425" marB="91425" marR="91425" marL="91425"/>
                </a:tc>
                <a:tc hMerge="1"/>
                <a:tc hMerge="1"/>
                <a:tc hMerge="1"/>
              </a:tr>
              <a:tr h="38100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b="1" lang="en-US" sz="1700">
                          <a:solidFill>
                            <a:schemeClr val="accent1"/>
                          </a:solidFill>
                        </a:rPr>
                        <a:t>Co-Teaching</a:t>
                      </a:r>
                      <a:endParaRPr sz="1400" u="none" cap="none" strike="noStrike">
                        <a:solidFill>
                          <a:schemeClr val="accent1"/>
                        </a:solidFill>
                      </a:endParaRPr>
                    </a:p>
                  </a:txBody>
                  <a:tcPr marT="91425" marB="91425" marR="91425" marL="91425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A</a:t>
                      </a:r>
                      <a:endParaRPr sz="11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/>
                        <a:t>Apprentice Teaching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N</a:t>
                      </a:r>
                      <a:endParaRPr sz="11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B</a:t>
                      </a:r>
                      <a:endParaRPr sz="11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O</a:t>
                      </a:r>
                      <a:endParaRPr sz="11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C</a:t>
                      </a:r>
                      <a:endParaRPr sz="11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/>
                        <a:t>Collaboration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P</a:t>
                      </a:r>
                      <a:endParaRPr sz="11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D</a:t>
                      </a:r>
                      <a:endParaRPr sz="11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Q</a:t>
                      </a:r>
                      <a:endParaRPr sz="11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E</a:t>
                      </a:r>
                      <a:endParaRPr sz="11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R</a:t>
                      </a:r>
                      <a:endParaRPr sz="11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F</a:t>
                      </a:r>
                      <a:endParaRPr sz="11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S</a:t>
                      </a:r>
                      <a:endParaRPr sz="11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G</a:t>
                      </a:r>
                      <a:endParaRPr sz="11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T</a:t>
                      </a:r>
                      <a:endParaRPr sz="11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/>
                        <a:t>Team Teaching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H</a:t>
                      </a:r>
                      <a:endParaRPr sz="11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U</a:t>
                      </a:r>
                      <a:endParaRPr sz="11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I</a:t>
                      </a:r>
                      <a:endParaRPr sz="11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/>
                        <a:t>Inclusion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V</a:t>
                      </a:r>
                      <a:endParaRPr sz="11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J</a:t>
                      </a:r>
                      <a:endParaRPr sz="11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W</a:t>
                      </a:r>
                      <a:endParaRPr sz="11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K</a:t>
                      </a:r>
                      <a:endParaRPr sz="11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X</a:t>
                      </a:r>
                      <a:endParaRPr sz="11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L</a:t>
                      </a:r>
                      <a:endParaRPr sz="11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Y</a:t>
                      </a:r>
                      <a:endParaRPr sz="11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M</a:t>
                      </a:r>
                      <a:endParaRPr sz="11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Z</a:t>
                      </a:r>
                      <a:endParaRPr sz="11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5"/>
          <p:cNvSpPr txBox="1"/>
          <p:nvPr>
            <p:ph type="title"/>
          </p:nvPr>
        </p:nvSpPr>
        <p:spPr>
          <a:xfrm>
            <a:off x="609600" y="609600"/>
            <a:ext cx="6854700" cy="1320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Co-Teaching Paraprofessionals v. Assistant Teachers</a:t>
            </a:r>
            <a:endParaRPr/>
          </a:p>
        </p:txBody>
      </p:sp>
      <p:sp>
        <p:nvSpPr>
          <p:cNvPr id="195" name="Google Shape;195;p25"/>
          <p:cNvSpPr txBox="1"/>
          <p:nvPr>
            <p:ph idx="1" type="body"/>
          </p:nvPr>
        </p:nvSpPr>
        <p:spPr>
          <a:xfrm>
            <a:off x="654050" y="2286001"/>
            <a:ext cx="7848600" cy="1828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100" u="sng">
                <a:latin typeface="Gill Sans"/>
                <a:ea typeface="Gill Sans"/>
                <a:cs typeface="Gill Sans"/>
                <a:sym typeface="Gill Sans"/>
              </a:rPr>
              <a:t>Paraprofessionals</a:t>
            </a:r>
            <a:r>
              <a:rPr lang="en-US" sz="2100">
                <a:latin typeface="Gill Sans"/>
                <a:ea typeface="Gill Sans"/>
                <a:cs typeface="Gill Sans"/>
                <a:sym typeface="Gill Sans"/>
              </a:rPr>
              <a:t> -  typical duties include </a:t>
            </a:r>
            <a:r>
              <a:rPr lang="en-US" sz="2100">
                <a:solidFill>
                  <a:srgbClr val="202124"/>
                </a:solidFill>
                <a:highlight>
                  <a:srgbClr val="FFFFFF"/>
                </a:highlight>
                <a:latin typeface="Gill Sans"/>
                <a:ea typeface="Gill Sans"/>
                <a:cs typeface="Gill Sans"/>
                <a:sym typeface="Gill Sans"/>
              </a:rPr>
              <a:t>providing one-on-one assistance to students with disabilities; guiding independent study and remedial work with students as set up and assigned by the teacher; assisting students with self-care tasks and record-keeping.</a:t>
            </a:r>
            <a:endParaRPr sz="210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96" name="Google Shape;196;p25"/>
          <p:cNvSpPr txBox="1"/>
          <p:nvPr>
            <p:ph idx="2" type="body"/>
          </p:nvPr>
        </p:nvSpPr>
        <p:spPr>
          <a:xfrm>
            <a:off x="647700" y="4297866"/>
            <a:ext cx="7848600" cy="1828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100" u="sng">
                <a:latin typeface="Gill Sans"/>
                <a:ea typeface="Gill Sans"/>
                <a:cs typeface="Gill Sans"/>
                <a:sym typeface="Gill Sans"/>
              </a:rPr>
              <a:t>Assistant Teachers</a:t>
            </a:r>
            <a:r>
              <a:rPr lang="en-US" sz="2100">
                <a:latin typeface="Gill Sans"/>
                <a:ea typeface="Gill Sans"/>
                <a:cs typeface="Gill Sans"/>
                <a:sym typeface="Gill Sans"/>
              </a:rPr>
              <a:t> - should be actively involved in all aspects of the aspects of the instructional process.  Understands the curriculum and are p</a:t>
            </a:r>
            <a:r>
              <a:rPr lang="en-US" sz="2100">
                <a:latin typeface="Gill Sans"/>
                <a:ea typeface="Gill Sans"/>
                <a:cs typeface="Gill Sans"/>
                <a:sym typeface="Gill Sans"/>
              </a:rPr>
              <a:t>roficient in working with groups of students.</a:t>
            </a:r>
            <a:endParaRPr sz="2100"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6"/>
          <p:cNvSpPr txBox="1"/>
          <p:nvPr>
            <p:ph type="title"/>
          </p:nvPr>
        </p:nvSpPr>
        <p:spPr>
          <a:xfrm>
            <a:off x="457200" y="609600"/>
            <a:ext cx="70725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50000"/>
              <a:buFont typeface="Impact"/>
              <a:buNone/>
            </a:pPr>
            <a:r>
              <a:rPr lang="en-US"/>
              <a:t>CO-TEACHING BENEFITS - STUDENTS</a:t>
            </a:r>
            <a:br>
              <a:rPr lang="en-US"/>
            </a:br>
            <a:endParaRPr/>
          </a:p>
        </p:txBody>
      </p:sp>
      <p:sp>
        <p:nvSpPr>
          <p:cNvPr id="202" name="Google Shape;202;p26"/>
          <p:cNvSpPr txBox="1"/>
          <p:nvPr>
            <p:ph idx="1" type="body"/>
          </p:nvPr>
        </p:nvSpPr>
        <p:spPr>
          <a:xfrm>
            <a:off x="457200" y="1474775"/>
            <a:ext cx="7196100" cy="388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524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ill Sans"/>
              <a:buChar char="►"/>
            </a:pPr>
            <a:r>
              <a:rPr lang="en-US" sz="2400">
                <a:latin typeface="Gill Sans"/>
                <a:ea typeface="Gill Sans"/>
                <a:cs typeface="Gill Sans"/>
                <a:sym typeface="Gill Sans"/>
              </a:rPr>
              <a:t>Data suggests that students taught in  a classroom that use the co-teaching model </a:t>
            </a:r>
            <a:r>
              <a:rPr lang="en-US" sz="2400">
                <a:latin typeface="Gill Sans"/>
                <a:ea typeface="Gill Sans"/>
                <a:cs typeface="Gill Sans"/>
                <a:sym typeface="Gill Sans"/>
              </a:rPr>
              <a:t>statistically</a:t>
            </a:r>
            <a:r>
              <a:rPr lang="en-US" sz="2400">
                <a:latin typeface="Gill Sans"/>
                <a:ea typeface="Gill Sans"/>
                <a:cs typeface="Gill Sans"/>
                <a:sym typeface="Gill Sans"/>
              </a:rPr>
              <a:t> out performed </a:t>
            </a:r>
            <a:r>
              <a:rPr lang="en-US" sz="2400">
                <a:latin typeface="Gill Sans"/>
                <a:ea typeface="Gill Sans"/>
                <a:cs typeface="Gill Sans"/>
                <a:sym typeface="Gill Sans"/>
              </a:rPr>
              <a:t>their</a:t>
            </a:r>
            <a:r>
              <a:rPr lang="en-US" sz="2400">
                <a:latin typeface="Gill Sans"/>
                <a:ea typeface="Gill Sans"/>
                <a:cs typeface="Gill Sans"/>
                <a:sym typeface="Gill Sans"/>
              </a:rPr>
              <a:t> peers in classrooms with one teacher as well  as those classrooms utilizing </a:t>
            </a:r>
            <a:r>
              <a:rPr lang="en-US" sz="2400">
                <a:latin typeface="Gill Sans"/>
                <a:ea typeface="Gill Sans"/>
                <a:cs typeface="Gill Sans"/>
                <a:sym typeface="Gill Sans"/>
              </a:rPr>
              <a:t>the</a:t>
            </a:r>
            <a:r>
              <a:rPr lang="en-US" sz="2400">
                <a:latin typeface="Gill Sans"/>
                <a:ea typeface="Gill Sans"/>
                <a:cs typeface="Gill Sans"/>
                <a:sym typeface="Gill Sans"/>
              </a:rPr>
              <a:t> traditional model of </a:t>
            </a:r>
            <a:r>
              <a:rPr lang="en-US" sz="2400">
                <a:latin typeface="Gill Sans"/>
                <a:ea typeface="Gill Sans"/>
                <a:cs typeface="Gill Sans"/>
                <a:sym typeface="Gill Sans"/>
              </a:rPr>
              <a:t> classroom teaching. The </a:t>
            </a:r>
            <a:r>
              <a:rPr lang="en-US" sz="2400">
                <a:latin typeface="Gill Sans"/>
                <a:ea typeface="Gill Sans"/>
                <a:cs typeface="Gill Sans"/>
                <a:sym typeface="Gill Sans"/>
              </a:rPr>
              <a:t>research</a:t>
            </a:r>
            <a:r>
              <a:rPr lang="en-US" sz="2400">
                <a:latin typeface="Gill Sans"/>
                <a:ea typeface="Gill Sans"/>
                <a:cs typeface="Gill Sans"/>
                <a:sym typeface="Gill Sans"/>
              </a:rPr>
              <a:t> demonstrated </a:t>
            </a:r>
            <a:r>
              <a:rPr lang="en-US" sz="2400">
                <a:latin typeface="Gill Sans"/>
                <a:ea typeface="Gill Sans"/>
                <a:cs typeface="Gill Sans"/>
                <a:sym typeface="Gill Sans"/>
              </a:rPr>
              <a:t>that</a:t>
            </a:r>
            <a:r>
              <a:rPr lang="en-US" sz="2400">
                <a:latin typeface="Gill Sans"/>
                <a:ea typeface="Gill Sans"/>
                <a:cs typeface="Gill Sans"/>
                <a:sym typeface="Gill Sans"/>
              </a:rPr>
              <a:t> co-teaching made a difference for their students.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